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9"/>
  </p:notesMasterIdLst>
  <p:sldIdLst>
    <p:sldId id="259" r:id="rId2"/>
    <p:sldId id="315" r:id="rId3"/>
    <p:sldId id="389" r:id="rId4"/>
    <p:sldId id="374" r:id="rId5"/>
    <p:sldId id="321" r:id="rId6"/>
    <p:sldId id="319" r:id="rId7"/>
    <p:sldId id="372" r:id="rId8"/>
    <p:sldId id="373" r:id="rId9"/>
    <p:sldId id="318" r:id="rId10"/>
    <p:sldId id="312" r:id="rId11"/>
    <p:sldId id="311" r:id="rId12"/>
    <p:sldId id="380" r:id="rId13"/>
    <p:sldId id="392" r:id="rId14"/>
    <p:sldId id="393" r:id="rId15"/>
    <p:sldId id="395" r:id="rId16"/>
    <p:sldId id="397" r:id="rId17"/>
    <p:sldId id="387" r:id="rId18"/>
    <p:sldId id="286" r:id="rId19"/>
    <p:sldId id="378" r:id="rId20"/>
    <p:sldId id="306" r:id="rId21"/>
    <p:sldId id="377" r:id="rId22"/>
    <p:sldId id="398" r:id="rId23"/>
    <p:sldId id="376" r:id="rId24"/>
    <p:sldId id="308" r:id="rId25"/>
    <p:sldId id="267" r:id="rId26"/>
    <p:sldId id="379" r:id="rId27"/>
    <p:sldId id="385" r:id="rId28"/>
    <p:sldId id="383" r:id="rId29"/>
    <p:sldId id="384" r:id="rId30"/>
    <p:sldId id="382" r:id="rId31"/>
    <p:sldId id="381" r:id="rId32"/>
    <p:sldId id="313" r:id="rId33"/>
    <p:sldId id="332" r:id="rId34"/>
    <p:sldId id="331" r:id="rId35"/>
    <p:sldId id="330" r:id="rId36"/>
    <p:sldId id="333" r:id="rId37"/>
    <p:sldId id="399" r:id="rId3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ke Zaleski" initials="MZ" lastIdx="1" clrIdx="0">
    <p:extLst>
      <p:ext uri="{19B8F6BF-5375-455C-9EA6-DF929625EA0E}">
        <p15:presenceInfo xmlns:p15="http://schemas.microsoft.com/office/powerpoint/2012/main" userId="S-1-5-21-3520402569-2699503899-342954953-11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4" d="100"/>
          <a:sy n="54" d="100"/>
        </p:scale>
        <p:origin x="7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xfrm>
            <a:off x="1143000" y="685800"/>
            <a:ext cx="4572000" cy="3429000"/>
          </a:xfrm>
          <a:prstGeom prst="rect">
            <a:avLst/>
          </a:prstGeom>
        </p:spPr>
        <p:txBody>
          <a:bodyPr/>
          <a:lstStyle/>
          <a:p>
            <a:endParaRPr/>
          </a:p>
        </p:txBody>
      </p:sp>
      <p:sp>
        <p:nvSpPr>
          <p:cNvPr id="179" name="Shape 17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4827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2042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10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10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10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11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1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11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2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2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3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3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44" name="Bowl of salad with fried rice, boiled eggs, and chopsticks"/>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45" name="Bowl with salmon cakes, salad, and humm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46" name="Bowl of pappardelle pasta with parsley butter, roasted hazelnuts, and shaved parmesan chees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54"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5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1_Title &amp; Photo">
    <p:spTree>
      <p:nvGrpSpPr>
        <p:cNvPr id="1" name=""/>
        <p:cNvGrpSpPr/>
        <p:nvPr/>
      </p:nvGrpSpPr>
      <p:grpSpPr>
        <a:xfrm>
          <a:off x="0" y="0"/>
          <a:ext cx="0" cy="0"/>
          <a:chOff x="0" y="0"/>
          <a:chExt cx="0" cy="0"/>
        </a:xfrm>
      </p:grpSpPr>
      <p:sp>
        <p:nvSpPr>
          <p:cNvPr id="21" name="Screen Shot 2021-02-07 at 4.30.29 PM.png"/>
          <p:cNvSpPr>
            <a:spLocks noGrp="1"/>
          </p:cNvSpPr>
          <p:nvPr>
            <p:ph type="pic" idx="21"/>
          </p:nvPr>
        </p:nvSpPr>
        <p:spPr>
          <a:xfrm>
            <a:off x="-111673" y="0"/>
            <a:ext cx="24607346" cy="13716000"/>
          </a:xfrm>
          <a:prstGeom prst="rect">
            <a:avLst/>
          </a:prstGeom>
        </p:spPr>
        <p:txBody>
          <a:bodyPr lIns="91439" tIns="45719" rIns="91439" bIns="45719">
            <a:noAutofit/>
          </a:bodyPr>
          <a:lstStyle/>
          <a:p>
            <a:endParaRPr/>
          </a:p>
        </p:txBody>
      </p:sp>
      <p:sp>
        <p:nvSpPr>
          <p:cNvPr id="22" name="Text"/>
          <p:cNvSpPr txBox="1">
            <a:spLocks noGrp="1"/>
          </p:cNvSpPr>
          <p:nvPr>
            <p:ph type="body" sz="quarter" idx="22"/>
          </p:nvPr>
        </p:nvSpPr>
        <p:spPr>
          <a:xfrm>
            <a:off x="1274745" y="5196086"/>
            <a:ext cx="14806914" cy="1257485"/>
          </a:xfrm>
          <a:prstGeom prst="rect">
            <a:avLst/>
          </a:prstGeom>
        </p:spPr>
        <p:txBody>
          <a:bodyPr lIns="43542" tIns="43542" rIns="43542" bIns="43542">
            <a:spAutoFit/>
          </a:bodyPr>
          <a:lstStyle>
            <a:lvl1pPr marL="0" indent="0" defTabSz="822960">
              <a:lnSpc>
                <a:spcPct val="100000"/>
              </a:lnSpc>
              <a:spcBef>
                <a:spcPts val="0"/>
              </a:spcBef>
              <a:buSzTx/>
              <a:buNone/>
              <a:defRPr sz="7600">
                <a:solidFill>
                  <a:srgbClr val="FFFFFF"/>
                </a:solidFill>
                <a:latin typeface="Gotham HTF Bold"/>
                <a:ea typeface="Gotham HTF Bold"/>
                <a:cs typeface="Gotham HTF Bold"/>
                <a:sym typeface="Gotham HTF Bold"/>
              </a:defRPr>
            </a:lvl1pPr>
          </a:lstStyle>
          <a:p>
            <a:r>
              <a:t>Text</a:t>
            </a:r>
          </a:p>
        </p:txBody>
      </p:sp>
      <p:pic>
        <p:nvPicPr>
          <p:cNvPr id="23" name="Asset 13.png" descr="Asset 13.png"/>
          <p:cNvPicPr>
            <a:picLocks noChangeAspect="1"/>
          </p:cNvPicPr>
          <p:nvPr/>
        </p:nvPicPr>
        <p:blipFill>
          <a:blip r:embed="rId2"/>
          <a:stretch>
            <a:fillRect/>
          </a:stretch>
        </p:blipFill>
        <p:spPr>
          <a:xfrm>
            <a:off x="19117967" y="11522024"/>
            <a:ext cx="4146666" cy="1292724"/>
          </a:xfrm>
          <a:prstGeom prst="rect">
            <a:avLst/>
          </a:prstGeom>
          <a:ln w="12700">
            <a:miter lim="400000"/>
          </a:ln>
        </p:spPr>
      </p:pic>
      <p:sp>
        <p:nvSpPr>
          <p:cNvPr id="24" name="Slide Number"/>
          <p:cNvSpPr txBox="1">
            <a:spLocks noGrp="1"/>
          </p:cNvSpPr>
          <p:nvPr>
            <p:ph type="sldNum" sz="quarter" idx="2"/>
          </p:nvPr>
        </p:nvSpPr>
        <p:spPr>
          <a:xfrm>
            <a:off x="11993391" y="13076008"/>
            <a:ext cx="384721" cy="37959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0636777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Live Video Small">
    <p:spTree>
      <p:nvGrpSpPr>
        <p:cNvPr id="1" name=""/>
        <p:cNvGrpSpPr/>
        <p:nvPr/>
      </p:nvGrpSpPr>
      <p:grpSpPr>
        <a:xfrm>
          <a:off x="0" y="0"/>
          <a:ext cx="0" cy="0"/>
          <a:chOff x="0" y="0"/>
          <a:chExt cx="0" cy="0"/>
        </a:xfrm>
      </p:grpSpPr>
      <p:sp>
        <p:nvSpPr>
          <p:cNvPr id="71"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72"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7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Bullets &amp; Live Video Large">
    <p:spTree>
      <p:nvGrpSpPr>
        <p:cNvPr id="1" name=""/>
        <p:cNvGrpSpPr/>
        <p:nvPr/>
      </p:nvGrpSpPr>
      <p:grpSpPr>
        <a:xfrm>
          <a:off x="0" y="0"/>
          <a:ext cx="0" cy="0"/>
          <a:chOff x="0" y="0"/>
          <a:chExt cx="0" cy="0"/>
        </a:xfrm>
      </p:grpSpPr>
      <p:sp>
        <p:nvSpPr>
          <p:cNvPr id="81"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2"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8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9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9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Title"/>
          <p:cNvSpPr txBox="1">
            <a:spLocks noGrp="1"/>
          </p:cNvSpPr>
          <p:nvPr>
            <p:ph type="title"/>
          </p:nvPr>
        </p:nvSpPr>
        <p:spPr>
          <a:prstGeom prst="rect">
            <a:avLst/>
          </a:prstGeom>
        </p:spPr>
        <p:txBody>
          <a:bodyPr/>
          <a:lstStyle/>
          <a:p>
            <a:endParaRPr/>
          </a:p>
        </p:txBody>
      </p:sp>
      <p:sp>
        <p:nvSpPr>
          <p:cNvPr id="197" name="Slide Subtitle"/>
          <p:cNvSpPr txBox="1">
            <a:spLocks noGrp="1"/>
          </p:cNvSpPr>
          <p:nvPr>
            <p:ph type="body" idx="21"/>
          </p:nvPr>
        </p:nvSpPr>
        <p:spPr>
          <a:prstGeom prst="rect">
            <a:avLst/>
          </a:prstGeom>
        </p:spPr>
        <p:txBody>
          <a:bodyPr/>
          <a:lstStyle/>
          <a:p>
            <a:endParaRPr/>
          </a:p>
        </p:txBody>
      </p:sp>
      <p:sp>
        <p:nvSpPr>
          <p:cNvPr id="198" name="Slide bullet text"/>
          <p:cNvSpPr txBox="1">
            <a:spLocks noGrp="1"/>
          </p:cNvSpPr>
          <p:nvPr>
            <p:ph type="body" idx="1"/>
          </p:nvPr>
        </p:nvSpPr>
        <p:spPr>
          <a:prstGeom prst="rect">
            <a:avLst/>
          </a:prstGeom>
        </p:spPr>
        <p:txBody>
          <a:bodyPr/>
          <a:lstStyle/>
          <a:p>
            <a:endParaRPr/>
          </a:p>
        </p:txBody>
      </p:sp>
      <p:pic>
        <p:nvPicPr>
          <p:cNvPr id="9" name="Picture 2" descr="9558f488-92e6-4ace-9175-47a51bd5691b@namprd13">
            <a:extLst>
              <a:ext uri="{FF2B5EF4-FFF2-40B4-BE49-F238E27FC236}">
                <a16:creationId xmlns:a16="http://schemas.microsoft.com/office/drawing/2014/main" id="{462B6A57-2DEE-4303-AE7C-62882A82A8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5675"/>
            <a:ext cx="24384000" cy="18018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02DC061B-66CA-4F74-8B43-02EA9335F2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40037" y="11626353"/>
            <a:ext cx="3237463" cy="1010147"/>
          </a:xfrm>
          <a:prstGeom prst="rect">
            <a:avLst/>
          </a:prstGeom>
        </p:spPr>
      </p:pic>
      <p:sp>
        <p:nvSpPr>
          <p:cNvPr id="10" name="Rectangle 9">
            <a:extLst>
              <a:ext uri="{FF2B5EF4-FFF2-40B4-BE49-F238E27FC236}">
                <a16:creationId xmlns:a16="http://schemas.microsoft.com/office/drawing/2014/main" id="{4BDB4B97-21FD-4897-99A7-3EEE6FF9D8EE}"/>
              </a:ext>
            </a:extLst>
          </p:cNvPr>
          <p:cNvSpPr/>
          <p:nvPr/>
        </p:nvSpPr>
        <p:spPr>
          <a:xfrm>
            <a:off x="5991435" y="2548088"/>
            <a:ext cx="16182018" cy="2516073"/>
          </a:xfrm>
          <a:prstGeom prst="rect">
            <a:avLst/>
          </a:prstGeom>
        </p:spPr>
        <p:txBody>
          <a:bodyPr wrap="square">
            <a:spAutoFit/>
          </a:bodyPr>
          <a:lstStyle/>
          <a:p>
            <a:pPr algn="r">
              <a:lnSpc>
                <a:spcPct val="100000"/>
              </a:lnSpc>
            </a:pPr>
            <a:r>
              <a:rPr lang="en-US" sz="6600" b="1" i="1" dirty="0" err="1">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Batterson</a:t>
            </a:r>
            <a:r>
              <a:rPr lang="en-US" sz="66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 Park Subcommittee Meeting</a:t>
            </a:r>
          </a:p>
          <a:p>
            <a:pPr algn="r">
              <a:lnSpc>
                <a:spcPct val="100000"/>
              </a:lnSpc>
            </a:pPr>
            <a:r>
              <a:rPr lang="en-US" sz="54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March 3, 2025</a:t>
            </a:r>
            <a:endParaRPr lang="en-US" sz="12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4D60AB-D5BA-42AB-B29B-9D481F5795BA}"/>
              </a:ext>
            </a:extLst>
          </p:cNvPr>
          <p:cNvPicPr>
            <a:picLocks noChangeAspect="1"/>
          </p:cNvPicPr>
          <p:nvPr/>
        </p:nvPicPr>
        <p:blipFill>
          <a:blip r:embed="rId2"/>
          <a:stretch>
            <a:fillRect/>
          </a:stretch>
        </p:blipFill>
        <p:spPr>
          <a:xfrm>
            <a:off x="-33867" y="2481"/>
            <a:ext cx="24755302" cy="13713518"/>
          </a:xfrm>
          <a:prstGeom prst="rect">
            <a:avLst/>
          </a:prstGeom>
        </p:spPr>
      </p:pic>
    </p:spTree>
    <p:extLst>
      <p:ext uri="{BB962C8B-B14F-4D97-AF65-F5344CB8AC3E}">
        <p14:creationId xmlns:p14="http://schemas.microsoft.com/office/powerpoint/2010/main" val="40241491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055837-567F-4ADC-B5B9-8A35ABC95DAD}"/>
              </a:ext>
            </a:extLst>
          </p:cNvPr>
          <p:cNvSpPr/>
          <p:nvPr/>
        </p:nvSpPr>
        <p:spPr>
          <a:xfrm>
            <a:off x="6096000" y="-2999377"/>
            <a:ext cx="12192000" cy="12382557"/>
          </a:xfrm>
          <a:prstGeom prst="rect">
            <a:avLst/>
          </a:prstGeom>
        </p:spPr>
        <p:txBody>
          <a:bodyPr>
            <a:spAutoFit/>
          </a:bodyPr>
          <a:lstStyle/>
          <a:p>
            <a:pPr>
              <a:lnSpc>
                <a:spcPct val="107000"/>
              </a:lnSpc>
            </a:pPr>
            <a:r>
              <a:rPr lang="en-US" sz="9600" dirty="0">
                <a:latin typeface="Arial" panose="020B0604020202020204" pitchFamily="34" charset="0"/>
                <a:ea typeface="Calibri" panose="020F0502020204030204" pitchFamily="34" charset="0"/>
                <a:cs typeface="Times New Roman" panose="02020603050405020304" pitchFamily="18"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9600" dirty="0">
                <a:latin typeface="Arial" panose="020B0604020202020204" pitchFamily="34" charset="0"/>
                <a:ea typeface="Calibri" panose="020F0502020204030204" pitchFamily="34" charset="0"/>
                <a:cs typeface="Times New Roman" panose="02020603050405020304" pitchFamily="18"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9600" dirty="0">
                <a:latin typeface="Arial" panose="020B0604020202020204" pitchFamily="34" charset="0"/>
                <a:ea typeface="Calibri" panose="020F0502020204030204" pitchFamily="34" charset="0"/>
                <a:cs typeface="Times New Roman" panose="02020603050405020304" pitchFamily="18"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9600" dirty="0">
                <a:latin typeface="Arial" panose="020B0604020202020204" pitchFamily="34" charset="0"/>
                <a:ea typeface="Calibri" panose="020F0502020204030204" pitchFamily="34" charset="0"/>
                <a:cs typeface="Times New Roman" panose="02020603050405020304" pitchFamily="18"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9600" dirty="0">
                <a:latin typeface="Arial" panose="020B0604020202020204" pitchFamily="34" charset="0"/>
                <a:ea typeface="Calibri" panose="020F0502020204030204" pitchFamily="34" charset="0"/>
                <a:cs typeface="Times New Roman" panose="02020603050405020304" pitchFamily="18"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9600" dirty="0">
                <a:latin typeface="Arial" panose="020B0604020202020204" pitchFamily="34" charset="0"/>
                <a:ea typeface="Calibri" panose="020F0502020204030204" pitchFamily="34" charset="0"/>
                <a:cs typeface="Times New Roman" panose="02020603050405020304" pitchFamily="18" charset="0"/>
              </a:rPr>
              <a:t> </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CD4DB1C4-4DAC-4086-9E98-1C74ED5A8495}"/>
              </a:ext>
            </a:extLst>
          </p:cNvPr>
          <p:cNvPicPr>
            <a:picLocks noChangeAspect="1"/>
          </p:cNvPicPr>
          <p:nvPr/>
        </p:nvPicPr>
        <p:blipFill>
          <a:blip r:embed="rId2"/>
          <a:stretch>
            <a:fillRect/>
          </a:stretch>
        </p:blipFill>
        <p:spPr>
          <a:xfrm>
            <a:off x="-392244" y="-220133"/>
            <a:ext cx="25796320" cy="14444134"/>
          </a:xfrm>
          <a:prstGeom prst="rect">
            <a:avLst/>
          </a:prstGeom>
        </p:spPr>
      </p:pic>
    </p:spTree>
    <p:extLst>
      <p:ext uri="{BB962C8B-B14F-4D97-AF65-F5344CB8AC3E}">
        <p14:creationId xmlns:p14="http://schemas.microsoft.com/office/powerpoint/2010/main" val="397301950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01F3EA-775C-4AEB-B08E-5EDB80D380C8}"/>
              </a:ext>
            </a:extLst>
          </p:cNvPr>
          <p:cNvPicPr>
            <a:picLocks noChangeAspect="1"/>
          </p:cNvPicPr>
          <p:nvPr/>
        </p:nvPicPr>
        <p:blipFill>
          <a:blip r:embed="rId2"/>
          <a:stretch>
            <a:fillRect/>
          </a:stretch>
        </p:blipFill>
        <p:spPr>
          <a:xfrm>
            <a:off x="0" y="10438"/>
            <a:ext cx="24115277" cy="13544197"/>
          </a:xfrm>
          <a:prstGeom prst="rect">
            <a:avLst/>
          </a:prstGeom>
        </p:spPr>
      </p:pic>
    </p:spTree>
    <p:extLst>
      <p:ext uri="{BB962C8B-B14F-4D97-AF65-F5344CB8AC3E}">
        <p14:creationId xmlns:p14="http://schemas.microsoft.com/office/powerpoint/2010/main" val="55055223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Title"/>
          <p:cNvSpPr txBox="1">
            <a:spLocks noGrp="1"/>
          </p:cNvSpPr>
          <p:nvPr>
            <p:ph type="title"/>
          </p:nvPr>
        </p:nvSpPr>
        <p:spPr>
          <a:prstGeom prst="rect">
            <a:avLst/>
          </a:prstGeom>
        </p:spPr>
        <p:txBody>
          <a:bodyPr/>
          <a:lstStyle/>
          <a:p>
            <a:endParaRPr/>
          </a:p>
        </p:txBody>
      </p:sp>
      <p:sp>
        <p:nvSpPr>
          <p:cNvPr id="197" name="Slide Subtitle"/>
          <p:cNvSpPr txBox="1">
            <a:spLocks noGrp="1"/>
          </p:cNvSpPr>
          <p:nvPr>
            <p:ph type="body" idx="21"/>
          </p:nvPr>
        </p:nvSpPr>
        <p:spPr>
          <a:prstGeom prst="rect">
            <a:avLst/>
          </a:prstGeom>
        </p:spPr>
        <p:txBody>
          <a:bodyPr/>
          <a:lstStyle/>
          <a:p>
            <a:endParaRPr/>
          </a:p>
        </p:txBody>
      </p:sp>
      <p:sp>
        <p:nvSpPr>
          <p:cNvPr id="198" name="Slide bullet text"/>
          <p:cNvSpPr txBox="1">
            <a:spLocks noGrp="1"/>
          </p:cNvSpPr>
          <p:nvPr>
            <p:ph type="body" idx="1"/>
          </p:nvPr>
        </p:nvSpPr>
        <p:spPr>
          <a:prstGeom prst="rect">
            <a:avLst/>
          </a:prstGeom>
        </p:spPr>
        <p:txBody>
          <a:bodyPr/>
          <a:lstStyle/>
          <a:p>
            <a:endParaRPr/>
          </a:p>
        </p:txBody>
      </p:sp>
      <p:pic>
        <p:nvPicPr>
          <p:cNvPr id="9" name="Picture 2" descr="9558f488-92e6-4ace-9175-47a51bd5691b@namprd13">
            <a:extLst>
              <a:ext uri="{FF2B5EF4-FFF2-40B4-BE49-F238E27FC236}">
                <a16:creationId xmlns:a16="http://schemas.microsoft.com/office/drawing/2014/main" id="{462B6A57-2DEE-4303-AE7C-62882A82A8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4518"/>
            <a:ext cx="24384000" cy="18018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02DC061B-66CA-4F74-8B43-02EA9335F2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40037" y="11626353"/>
            <a:ext cx="3237463" cy="1010147"/>
          </a:xfrm>
          <a:prstGeom prst="rect">
            <a:avLst/>
          </a:prstGeom>
        </p:spPr>
      </p:pic>
      <p:sp>
        <p:nvSpPr>
          <p:cNvPr id="10" name="TextBox 9">
            <a:extLst>
              <a:ext uri="{FF2B5EF4-FFF2-40B4-BE49-F238E27FC236}">
                <a16:creationId xmlns:a16="http://schemas.microsoft.com/office/drawing/2014/main" id="{C90F55CA-96A5-4E36-943B-687CB21450A6}"/>
              </a:ext>
            </a:extLst>
          </p:cNvPr>
          <p:cNvSpPr txBox="1"/>
          <p:nvPr/>
        </p:nvSpPr>
        <p:spPr>
          <a:xfrm>
            <a:off x="5360893" y="0"/>
            <a:ext cx="10058401" cy="67043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ct val="100000"/>
              </a:lnSpc>
            </a:pPr>
            <a:r>
              <a:rPr lang="en-US" sz="44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The revised design includes:</a:t>
            </a:r>
          </a:p>
          <a:p>
            <a:pPr marL="571500" indent="-571500">
              <a:lnSpc>
                <a:spcPct val="100000"/>
              </a:lnSpc>
              <a:buFont typeface="Arial" panose="020B0604020202020204" pitchFamily="34" charset="0"/>
              <a:buChar char="•"/>
            </a:pPr>
            <a:r>
              <a:rPr lang="en-US" sz="32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Amenities building with public restrooms</a:t>
            </a:r>
          </a:p>
          <a:p>
            <a:pPr marL="571500" indent="-571500">
              <a:lnSpc>
                <a:spcPct val="100000"/>
              </a:lnSpc>
              <a:buFont typeface="Arial" panose="020B0604020202020204" pitchFamily="34" charset="0"/>
              <a:buChar char="•"/>
            </a:pPr>
            <a:r>
              <a:rPr lang="en-US" sz="32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Event lawn</a:t>
            </a:r>
          </a:p>
          <a:p>
            <a:pPr marL="571500" indent="-571500">
              <a:lnSpc>
                <a:spcPct val="100000"/>
              </a:lnSpc>
              <a:buFont typeface="Arial" panose="020B0604020202020204" pitchFamily="34" charset="0"/>
              <a:buChar char="•"/>
            </a:pPr>
            <a:r>
              <a:rPr lang="en-US" sz="32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At grade and elevated multi-use trails</a:t>
            </a:r>
          </a:p>
          <a:p>
            <a:pPr marL="571500" indent="-571500">
              <a:lnSpc>
                <a:spcPct val="100000"/>
              </a:lnSpc>
              <a:buFont typeface="Arial" panose="020B0604020202020204" pitchFamily="34" charset="0"/>
              <a:buChar char="•"/>
            </a:pPr>
            <a:r>
              <a:rPr lang="en-US" sz="32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Multiple pavilions</a:t>
            </a:r>
          </a:p>
          <a:p>
            <a:pPr marL="571500" indent="-571500">
              <a:lnSpc>
                <a:spcPct val="100000"/>
              </a:lnSpc>
              <a:buFont typeface="Arial" panose="020B0604020202020204" pitchFamily="34" charset="0"/>
              <a:buChar char="•"/>
            </a:pPr>
            <a:r>
              <a:rPr lang="en-US" sz="32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Playground and splash pad</a:t>
            </a:r>
          </a:p>
        </p:txBody>
      </p:sp>
      <p:sp>
        <p:nvSpPr>
          <p:cNvPr id="2" name="Rectangle 1">
            <a:extLst>
              <a:ext uri="{FF2B5EF4-FFF2-40B4-BE49-F238E27FC236}">
                <a16:creationId xmlns:a16="http://schemas.microsoft.com/office/drawing/2014/main" id="{A38A64F4-0694-4166-8A9F-E3F9B6177A18}"/>
              </a:ext>
            </a:extLst>
          </p:cNvPr>
          <p:cNvSpPr/>
          <p:nvPr/>
        </p:nvSpPr>
        <p:spPr>
          <a:xfrm>
            <a:off x="15129809" y="1881450"/>
            <a:ext cx="9857441" cy="4862870"/>
          </a:xfrm>
          <a:prstGeom prst="rect">
            <a:avLst/>
          </a:prstGeom>
        </p:spPr>
        <p:txBody>
          <a:bodyPr wrap="square">
            <a:spAutoFit/>
          </a:bodyPr>
          <a:lstStyle/>
          <a:p>
            <a:pPr marL="571500" indent="-571500">
              <a:lnSpc>
                <a:spcPct val="100000"/>
              </a:lnSpc>
              <a:buFont typeface="Arial" panose="020B0604020202020204" pitchFamily="34" charset="0"/>
              <a:buChar char="•"/>
            </a:pPr>
            <a:r>
              <a:rPr lang="en-US" sz="32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Bird watching tower</a:t>
            </a:r>
          </a:p>
          <a:p>
            <a:pPr marL="571500" indent="-571500">
              <a:lnSpc>
                <a:spcPct val="100000"/>
              </a:lnSpc>
              <a:buFont typeface="Arial" panose="020B0604020202020204" pitchFamily="34" charset="0"/>
              <a:buChar char="•"/>
            </a:pPr>
            <a:r>
              <a:rPr lang="en-US" sz="32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New park entrance</a:t>
            </a:r>
          </a:p>
          <a:p>
            <a:pPr marL="571500" indent="-571500">
              <a:lnSpc>
                <a:spcPct val="100000"/>
              </a:lnSpc>
              <a:buFont typeface="Arial" panose="020B0604020202020204" pitchFamily="34" charset="0"/>
              <a:buChar char="•"/>
            </a:pPr>
            <a:r>
              <a:rPr lang="en-US" sz="32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Paved parking for 100+ vehicles</a:t>
            </a:r>
          </a:p>
          <a:p>
            <a:pPr marL="571500" indent="-571500">
              <a:lnSpc>
                <a:spcPct val="100000"/>
              </a:lnSpc>
              <a:buFont typeface="Arial" panose="020B0604020202020204" pitchFamily="34" charset="0"/>
              <a:buChar char="•"/>
            </a:pPr>
            <a:r>
              <a:rPr lang="en-US" sz="32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Canoe and kayak launch</a:t>
            </a:r>
          </a:p>
          <a:p>
            <a:pPr marL="571500" indent="-571500">
              <a:lnSpc>
                <a:spcPct val="100000"/>
              </a:lnSpc>
              <a:buFont typeface="Arial" panose="020B0604020202020204" pitchFamily="34" charset="0"/>
              <a:buChar char="•"/>
            </a:pPr>
            <a:r>
              <a:rPr lang="en-US" sz="32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Maintenance building with 4 garage bays</a:t>
            </a:r>
          </a:p>
        </p:txBody>
      </p:sp>
    </p:spTree>
    <p:extLst>
      <p:ext uri="{BB962C8B-B14F-4D97-AF65-F5344CB8AC3E}">
        <p14:creationId xmlns:p14="http://schemas.microsoft.com/office/powerpoint/2010/main" val="137681540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5CEF9-F2BF-4182-A91E-23E5E8E7892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8120A64F-D098-49B5-B333-A4EBD4E19DFE}"/>
              </a:ext>
            </a:extLst>
          </p:cNvPr>
          <p:cNvSpPr>
            <a:spLocks noGrp="1"/>
          </p:cNvSpPr>
          <p:nvPr>
            <p:ph type="body" sz="quarter" idx="21"/>
          </p:nvPr>
        </p:nvSpPr>
        <p:spPr/>
        <p:txBody>
          <a:bodyPr/>
          <a:lstStyle/>
          <a:p>
            <a:endParaRPr lang="en-US"/>
          </a:p>
        </p:txBody>
      </p:sp>
      <p:sp>
        <p:nvSpPr>
          <p:cNvPr id="4" name="Text Placeholder 3">
            <a:extLst>
              <a:ext uri="{FF2B5EF4-FFF2-40B4-BE49-F238E27FC236}">
                <a16:creationId xmlns:a16="http://schemas.microsoft.com/office/drawing/2014/main" id="{C80E7A2E-BBFD-4393-ACD2-524522D271CB}"/>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6B9CF38E-2EE2-4214-8AF6-34D44BA0A478}"/>
              </a:ext>
            </a:extLst>
          </p:cNvPr>
          <p:cNvPicPr>
            <a:picLocks noChangeAspect="1"/>
          </p:cNvPicPr>
          <p:nvPr/>
        </p:nvPicPr>
        <p:blipFill>
          <a:blip r:embed="rId2"/>
          <a:stretch>
            <a:fillRect/>
          </a:stretch>
        </p:blipFill>
        <p:spPr>
          <a:xfrm>
            <a:off x="-33130" y="0"/>
            <a:ext cx="24417130" cy="13697415"/>
          </a:xfrm>
          <a:prstGeom prst="rect">
            <a:avLst/>
          </a:prstGeom>
        </p:spPr>
      </p:pic>
    </p:spTree>
    <p:extLst>
      <p:ext uri="{BB962C8B-B14F-4D97-AF65-F5344CB8AC3E}">
        <p14:creationId xmlns:p14="http://schemas.microsoft.com/office/powerpoint/2010/main" val="206250199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BE587-B3FC-4CEB-BB65-66CF71FA36D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C5003CDE-85D2-4554-BB40-3BE6CDD24723}"/>
              </a:ext>
            </a:extLst>
          </p:cNvPr>
          <p:cNvSpPr>
            <a:spLocks noGrp="1"/>
          </p:cNvSpPr>
          <p:nvPr>
            <p:ph type="body" sz="quarter" idx="21"/>
          </p:nvPr>
        </p:nvSpPr>
        <p:spPr/>
        <p:txBody>
          <a:bodyPr/>
          <a:lstStyle/>
          <a:p>
            <a:endParaRPr lang="en-US"/>
          </a:p>
        </p:txBody>
      </p:sp>
      <p:sp>
        <p:nvSpPr>
          <p:cNvPr id="4" name="Text Placeholder 3">
            <a:extLst>
              <a:ext uri="{FF2B5EF4-FFF2-40B4-BE49-F238E27FC236}">
                <a16:creationId xmlns:a16="http://schemas.microsoft.com/office/drawing/2014/main" id="{89E3357B-D7C8-40C0-AF1B-150932D609DD}"/>
              </a:ext>
            </a:extLst>
          </p:cNvPr>
          <p:cNvSpPr>
            <a:spLocks noGrp="1"/>
          </p:cNvSpPr>
          <p:nvPr>
            <p:ph type="body" idx="1"/>
          </p:nvPr>
        </p:nvSpPr>
        <p:spPr/>
        <p:txBody>
          <a:bodyPr/>
          <a:lstStyle/>
          <a:p>
            <a:endParaRPr lang="en-US"/>
          </a:p>
        </p:txBody>
      </p:sp>
      <p:pic>
        <p:nvPicPr>
          <p:cNvPr id="6" name="Picture 5">
            <a:extLst>
              <a:ext uri="{FF2B5EF4-FFF2-40B4-BE49-F238E27FC236}">
                <a16:creationId xmlns:a16="http://schemas.microsoft.com/office/drawing/2014/main" id="{30D9BA1A-128C-4DF5-B47C-F1A7819D7B60}"/>
              </a:ext>
            </a:extLst>
          </p:cNvPr>
          <p:cNvPicPr>
            <a:picLocks noChangeAspect="1"/>
          </p:cNvPicPr>
          <p:nvPr/>
        </p:nvPicPr>
        <p:blipFill>
          <a:blip r:embed="rId2"/>
          <a:stretch>
            <a:fillRect/>
          </a:stretch>
        </p:blipFill>
        <p:spPr>
          <a:xfrm>
            <a:off x="-33130" y="0"/>
            <a:ext cx="24450260" cy="13716000"/>
          </a:xfrm>
          <a:prstGeom prst="rect">
            <a:avLst/>
          </a:prstGeom>
        </p:spPr>
      </p:pic>
    </p:spTree>
    <p:extLst>
      <p:ext uri="{BB962C8B-B14F-4D97-AF65-F5344CB8AC3E}">
        <p14:creationId xmlns:p14="http://schemas.microsoft.com/office/powerpoint/2010/main" val="260099128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20ABC-759C-4D63-B51F-10BB46FB226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1AAC1F1-21A8-4C08-86A2-25BDF3318073}"/>
              </a:ext>
            </a:extLst>
          </p:cNvPr>
          <p:cNvSpPr>
            <a:spLocks noGrp="1"/>
          </p:cNvSpPr>
          <p:nvPr>
            <p:ph type="body" sz="quarter" idx="21"/>
          </p:nvPr>
        </p:nvSpPr>
        <p:spPr/>
        <p:txBody>
          <a:bodyPr/>
          <a:lstStyle/>
          <a:p>
            <a:endParaRPr lang="en-US"/>
          </a:p>
        </p:txBody>
      </p:sp>
      <p:sp>
        <p:nvSpPr>
          <p:cNvPr id="4" name="Text Placeholder 3">
            <a:extLst>
              <a:ext uri="{FF2B5EF4-FFF2-40B4-BE49-F238E27FC236}">
                <a16:creationId xmlns:a16="http://schemas.microsoft.com/office/drawing/2014/main" id="{1C35A87A-C51B-4D97-8914-14D2209B889C}"/>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D0C0E341-3BB6-46BB-B64F-D67A70E5500E}"/>
              </a:ext>
            </a:extLst>
          </p:cNvPr>
          <p:cNvPicPr>
            <a:picLocks noChangeAspect="1"/>
          </p:cNvPicPr>
          <p:nvPr/>
        </p:nvPicPr>
        <p:blipFill>
          <a:blip r:embed="rId2"/>
          <a:stretch>
            <a:fillRect/>
          </a:stretch>
        </p:blipFill>
        <p:spPr>
          <a:xfrm>
            <a:off x="-33130" y="0"/>
            <a:ext cx="24450260" cy="13716000"/>
          </a:xfrm>
          <a:prstGeom prst="rect">
            <a:avLst/>
          </a:prstGeom>
        </p:spPr>
      </p:pic>
    </p:spTree>
    <p:extLst>
      <p:ext uri="{BB962C8B-B14F-4D97-AF65-F5344CB8AC3E}">
        <p14:creationId xmlns:p14="http://schemas.microsoft.com/office/powerpoint/2010/main" val="89788849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Title"/>
          <p:cNvSpPr txBox="1">
            <a:spLocks noGrp="1"/>
          </p:cNvSpPr>
          <p:nvPr>
            <p:ph type="title"/>
          </p:nvPr>
        </p:nvSpPr>
        <p:spPr>
          <a:prstGeom prst="rect">
            <a:avLst/>
          </a:prstGeom>
        </p:spPr>
        <p:txBody>
          <a:bodyPr/>
          <a:lstStyle/>
          <a:p>
            <a:endParaRPr/>
          </a:p>
        </p:txBody>
      </p:sp>
      <p:sp>
        <p:nvSpPr>
          <p:cNvPr id="197" name="Slide Subtitle"/>
          <p:cNvSpPr txBox="1">
            <a:spLocks noGrp="1"/>
          </p:cNvSpPr>
          <p:nvPr>
            <p:ph type="body" idx="21"/>
          </p:nvPr>
        </p:nvSpPr>
        <p:spPr>
          <a:prstGeom prst="rect">
            <a:avLst/>
          </a:prstGeom>
        </p:spPr>
        <p:txBody>
          <a:bodyPr/>
          <a:lstStyle/>
          <a:p>
            <a:endParaRPr/>
          </a:p>
        </p:txBody>
      </p:sp>
      <p:sp>
        <p:nvSpPr>
          <p:cNvPr id="198" name="Slide bullet text"/>
          <p:cNvSpPr txBox="1">
            <a:spLocks noGrp="1"/>
          </p:cNvSpPr>
          <p:nvPr>
            <p:ph type="body" idx="1"/>
          </p:nvPr>
        </p:nvSpPr>
        <p:spPr>
          <a:prstGeom prst="rect">
            <a:avLst/>
          </a:prstGeom>
        </p:spPr>
        <p:txBody>
          <a:bodyPr/>
          <a:lstStyle/>
          <a:p>
            <a:endParaRPr/>
          </a:p>
        </p:txBody>
      </p:sp>
      <p:pic>
        <p:nvPicPr>
          <p:cNvPr id="9" name="Picture 2" descr="9558f488-92e6-4ace-9175-47a51bd5691b@namprd13">
            <a:extLst>
              <a:ext uri="{FF2B5EF4-FFF2-40B4-BE49-F238E27FC236}">
                <a16:creationId xmlns:a16="http://schemas.microsoft.com/office/drawing/2014/main" id="{462B6A57-2DEE-4303-AE7C-62882A82A8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9012"/>
            <a:ext cx="24384000" cy="18018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02DC061B-66CA-4F74-8B43-02EA9335F2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40037" y="11626353"/>
            <a:ext cx="3237463" cy="1010147"/>
          </a:xfrm>
          <a:prstGeom prst="rect">
            <a:avLst/>
          </a:prstGeom>
        </p:spPr>
      </p:pic>
      <p:sp>
        <p:nvSpPr>
          <p:cNvPr id="4" name="TextBox 3">
            <a:extLst>
              <a:ext uri="{FF2B5EF4-FFF2-40B4-BE49-F238E27FC236}">
                <a16:creationId xmlns:a16="http://schemas.microsoft.com/office/drawing/2014/main" id="{51E627BC-5365-4141-97B8-0CB1EC643025}"/>
              </a:ext>
            </a:extLst>
          </p:cNvPr>
          <p:cNvSpPr txBox="1"/>
          <p:nvPr/>
        </p:nvSpPr>
        <p:spPr>
          <a:xfrm>
            <a:off x="7046259" y="1385439"/>
            <a:ext cx="16441271" cy="54117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ct val="100000"/>
              </a:lnSpc>
            </a:pPr>
            <a:r>
              <a:rPr lang="en-US" sz="54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An independent construction estimate was sought.</a:t>
            </a:r>
          </a:p>
          <a:p>
            <a:pPr>
              <a:lnSpc>
                <a:spcPct val="100000"/>
              </a:lnSpc>
            </a:pPr>
            <a:r>
              <a:rPr lang="en-US" sz="54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Both the independent estimate and the contractor’s estimate came in well over in the City’s construction budget of $6,500,000. </a:t>
            </a:r>
          </a:p>
        </p:txBody>
      </p:sp>
    </p:spTree>
    <p:extLst>
      <p:ext uri="{BB962C8B-B14F-4D97-AF65-F5344CB8AC3E}">
        <p14:creationId xmlns:p14="http://schemas.microsoft.com/office/powerpoint/2010/main" val="216573319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6F28E2-D7B2-4283-8979-973828B77F88}"/>
              </a:ext>
            </a:extLst>
          </p:cNvPr>
          <p:cNvPicPr>
            <a:picLocks noChangeAspect="1"/>
          </p:cNvPicPr>
          <p:nvPr/>
        </p:nvPicPr>
        <p:blipFill>
          <a:blip r:embed="rId2"/>
          <a:stretch>
            <a:fillRect/>
          </a:stretch>
        </p:blipFill>
        <p:spPr>
          <a:xfrm>
            <a:off x="1434352" y="-316562"/>
            <a:ext cx="21632077" cy="14427009"/>
          </a:xfrm>
          <a:prstGeom prst="rect">
            <a:avLst/>
          </a:prstGeom>
        </p:spPr>
      </p:pic>
    </p:spTree>
    <p:extLst>
      <p:ext uri="{BB962C8B-B14F-4D97-AF65-F5344CB8AC3E}">
        <p14:creationId xmlns:p14="http://schemas.microsoft.com/office/powerpoint/2010/main" val="368149326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d61c150-97ed-455a-a2f8-4df717b802a5@namprd13">
            <a:extLst>
              <a:ext uri="{FF2B5EF4-FFF2-40B4-BE49-F238E27FC236}">
                <a16:creationId xmlns:a16="http://schemas.microsoft.com/office/drawing/2014/main" id="{6FA4AE0A-3DC1-4A96-AC25-49BB88C7A0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750" t="34042" b="13689"/>
          <a:stretch/>
        </p:blipFill>
        <p:spPr bwMode="auto">
          <a:xfrm rot="10800000">
            <a:off x="-430306" y="0"/>
            <a:ext cx="27860622"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973BD61-5E86-4BEC-98DA-321D9FA70525}"/>
              </a:ext>
            </a:extLst>
          </p:cNvPr>
          <p:cNvSpPr/>
          <p:nvPr/>
        </p:nvSpPr>
        <p:spPr>
          <a:xfrm>
            <a:off x="1147482" y="1607146"/>
            <a:ext cx="21622871" cy="5101397"/>
          </a:xfrm>
          <a:prstGeom prst="rect">
            <a:avLst/>
          </a:prstGeom>
        </p:spPr>
        <p:txBody>
          <a:bodyPr wrap="square">
            <a:spAutoFit/>
          </a:bodyPr>
          <a:lstStyle/>
          <a:p>
            <a:pPr>
              <a:lnSpc>
                <a:spcPct val="100000"/>
              </a:lnSpc>
            </a:pPr>
            <a:r>
              <a:rPr lang="en-US"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Riverfront Recapture worked with contractor to prioritize critical individual elements, refine the approach and decrease costs where possible. </a:t>
            </a:r>
          </a:p>
          <a:p>
            <a:pPr>
              <a:lnSpc>
                <a:spcPct val="100000"/>
              </a:lnSpc>
            </a:pPr>
            <a:r>
              <a:rPr lang="en-US"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The City of Hartford redirected $1,000,000 in recreation park lighting and electric grant funds to the </a:t>
            </a:r>
            <a:r>
              <a:rPr lang="en-US" b="1" i="1" dirty="0" err="1">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Batterson</a:t>
            </a:r>
            <a:r>
              <a:rPr lang="en-US"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 project bringing the construction budget up to $7,500,000.</a:t>
            </a:r>
          </a:p>
        </p:txBody>
      </p:sp>
    </p:spTree>
    <p:extLst>
      <p:ext uri="{BB962C8B-B14F-4D97-AF65-F5344CB8AC3E}">
        <p14:creationId xmlns:p14="http://schemas.microsoft.com/office/powerpoint/2010/main" val="196435851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5A557-C852-54A5-691A-F5063B9A1ECD}"/>
            </a:ext>
          </a:extLst>
        </p:cNvPr>
        <p:cNvGrpSpPr/>
        <p:nvPr/>
      </p:nvGrpSpPr>
      <p:grpSpPr>
        <a:xfrm>
          <a:off x="0" y="0"/>
          <a:ext cx="0" cy="0"/>
          <a:chOff x="0" y="0"/>
          <a:chExt cx="0" cy="0"/>
        </a:xfrm>
      </p:grpSpPr>
      <p:sp>
        <p:nvSpPr>
          <p:cNvPr id="196" name="Slide Title">
            <a:extLst>
              <a:ext uri="{FF2B5EF4-FFF2-40B4-BE49-F238E27FC236}">
                <a16:creationId xmlns:a16="http://schemas.microsoft.com/office/drawing/2014/main" id="{60DB2242-A7C9-475C-1200-F053236A1E36}"/>
              </a:ext>
            </a:extLst>
          </p:cNvPr>
          <p:cNvSpPr txBox="1">
            <a:spLocks noGrp="1"/>
          </p:cNvSpPr>
          <p:nvPr>
            <p:ph type="title"/>
          </p:nvPr>
        </p:nvSpPr>
        <p:spPr>
          <a:prstGeom prst="rect">
            <a:avLst/>
          </a:prstGeom>
        </p:spPr>
        <p:txBody>
          <a:bodyPr/>
          <a:lstStyle/>
          <a:p>
            <a:endParaRPr/>
          </a:p>
        </p:txBody>
      </p:sp>
      <p:sp>
        <p:nvSpPr>
          <p:cNvPr id="197" name="Slide Subtitle">
            <a:extLst>
              <a:ext uri="{FF2B5EF4-FFF2-40B4-BE49-F238E27FC236}">
                <a16:creationId xmlns:a16="http://schemas.microsoft.com/office/drawing/2014/main" id="{AFD010F1-0C7F-3B97-166F-0DE93883CE6D}"/>
              </a:ext>
            </a:extLst>
          </p:cNvPr>
          <p:cNvSpPr txBox="1">
            <a:spLocks noGrp="1"/>
          </p:cNvSpPr>
          <p:nvPr>
            <p:ph type="body" idx="21"/>
          </p:nvPr>
        </p:nvSpPr>
        <p:spPr>
          <a:prstGeom prst="rect">
            <a:avLst/>
          </a:prstGeom>
        </p:spPr>
        <p:txBody>
          <a:bodyPr/>
          <a:lstStyle/>
          <a:p>
            <a:endParaRPr/>
          </a:p>
        </p:txBody>
      </p:sp>
      <p:sp>
        <p:nvSpPr>
          <p:cNvPr id="198" name="Slide bullet text">
            <a:extLst>
              <a:ext uri="{FF2B5EF4-FFF2-40B4-BE49-F238E27FC236}">
                <a16:creationId xmlns:a16="http://schemas.microsoft.com/office/drawing/2014/main" id="{6C6AE600-974E-940E-F9DC-534D5068501F}"/>
              </a:ext>
            </a:extLst>
          </p:cNvPr>
          <p:cNvSpPr txBox="1">
            <a:spLocks noGrp="1"/>
          </p:cNvSpPr>
          <p:nvPr>
            <p:ph type="body" idx="1"/>
          </p:nvPr>
        </p:nvSpPr>
        <p:spPr>
          <a:prstGeom prst="rect">
            <a:avLst/>
          </a:prstGeom>
        </p:spPr>
        <p:txBody>
          <a:bodyPr/>
          <a:lstStyle/>
          <a:p>
            <a:endParaRPr/>
          </a:p>
        </p:txBody>
      </p:sp>
      <p:pic>
        <p:nvPicPr>
          <p:cNvPr id="8" name="Picture 7">
            <a:extLst>
              <a:ext uri="{FF2B5EF4-FFF2-40B4-BE49-F238E27FC236}">
                <a16:creationId xmlns:a16="http://schemas.microsoft.com/office/drawing/2014/main" id="{3D3B3B96-3FB3-C81F-CA0B-8B97B39F6B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40037" y="11626353"/>
            <a:ext cx="3237463" cy="1010147"/>
          </a:xfrm>
          <a:prstGeom prst="rect">
            <a:avLst/>
          </a:prstGeom>
        </p:spPr>
      </p:pic>
      <p:pic>
        <p:nvPicPr>
          <p:cNvPr id="2" name="Picture 1">
            <a:extLst>
              <a:ext uri="{FF2B5EF4-FFF2-40B4-BE49-F238E27FC236}">
                <a16:creationId xmlns:a16="http://schemas.microsoft.com/office/drawing/2014/main" id="{CEBD87F2-7F75-4199-8996-FDAB35B52533}"/>
              </a:ext>
            </a:extLst>
          </p:cNvPr>
          <p:cNvPicPr>
            <a:picLocks noChangeAspect="1"/>
          </p:cNvPicPr>
          <p:nvPr/>
        </p:nvPicPr>
        <p:blipFill>
          <a:blip r:embed="rId3"/>
          <a:stretch>
            <a:fillRect/>
          </a:stretch>
        </p:blipFill>
        <p:spPr>
          <a:xfrm>
            <a:off x="0" y="8346"/>
            <a:ext cx="24398858" cy="13707653"/>
          </a:xfrm>
          <a:prstGeom prst="rect">
            <a:avLst/>
          </a:prstGeom>
        </p:spPr>
      </p:pic>
      <p:sp>
        <p:nvSpPr>
          <p:cNvPr id="3" name="Rectangle 2">
            <a:extLst>
              <a:ext uri="{FF2B5EF4-FFF2-40B4-BE49-F238E27FC236}">
                <a16:creationId xmlns:a16="http://schemas.microsoft.com/office/drawing/2014/main" id="{68334905-964E-422C-9308-D004C06BCC8D}"/>
              </a:ext>
            </a:extLst>
          </p:cNvPr>
          <p:cNvSpPr/>
          <p:nvPr/>
        </p:nvSpPr>
        <p:spPr>
          <a:xfrm>
            <a:off x="17113019" y="1108797"/>
            <a:ext cx="6064481" cy="369332"/>
          </a:xfrm>
          <a:prstGeom prst="rect">
            <a:avLst/>
          </a:prstGeom>
        </p:spPr>
        <p:txBody>
          <a:bodyPr wrap="none">
            <a:spAutoFit/>
          </a:bodyPr>
          <a:lstStyle/>
          <a:p>
            <a:r>
              <a:rPr lang="en-US" sz="20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Photo credit: Johnny Dawson, November 2024</a:t>
            </a:r>
            <a:endParaRPr lang="en-US" sz="2000" dirty="0"/>
          </a:p>
        </p:txBody>
      </p:sp>
    </p:spTree>
    <p:extLst>
      <p:ext uri="{BB962C8B-B14F-4D97-AF65-F5344CB8AC3E}">
        <p14:creationId xmlns:p14="http://schemas.microsoft.com/office/powerpoint/2010/main" val="82642215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390113-E51A-4AF4-8514-2B95E301760C}"/>
              </a:ext>
            </a:extLst>
          </p:cNvPr>
          <p:cNvPicPr>
            <a:picLocks noChangeAspect="1"/>
          </p:cNvPicPr>
          <p:nvPr/>
        </p:nvPicPr>
        <p:blipFill>
          <a:blip r:embed="rId2"/>
          <a:stretch>
            <a:fillRect/>
          </a:stretch>
        </p:blipFill>
        <p:spPr>
          <a:xfrm>
            <a:off x="1290922" y="-418517"/>
            <a:ext cx="21766306" cy="14516531"/>
          </a:xfrm>
          <a:prstGeom prst="rect">
            <a:avLst/>
          </a:prstGeom>
        </p:spPr>
      </p:pic>
    </p:spTree>
    <p:extLst>
      <p:ext uri="{BB962C8B-B14F-4D97-AF65-F5344CB8AC3E}">
        <p14:creationId xmlns:p14="http://schemas.microsoft.com/office/powerpoint/2010/main" val="313843831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d61c150-97ed-455a-a2f8-4df717b802a5@namprd13">
            <a:extLst>
              <a:ext uri="{FF2B5EF4-FFF2-40B4-BE49-F238E27FC236}">
                <a16:creationId xmlns:a16="http://schemas.microsoft.com/office/drawing/2014/main" id="{6FA4AE0A-3DC1-4A96-AC25-49BB88C7A0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750" t="34042" b="13689"/>
          <a:stretch/>
        </p:blipFill>
        <p:spPr bwMode="auto">
          <a:xfrm rot="10800000">
            <a:off x="-537883" y="0"/>
            <a:ext cx="27860622"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16C993D-B02E-49C5-B26C-3E9E18EA159E}"/>
              </a:ext>
            </a:extLst>
          </p:cNvPr>
          <p:cNvSpPr txBox="1"/>
          <p:nvPr/>
        </p:nvSpPr>
        <p:spPr>
          <a:xfrm>
            <a:off x="1201270" y="140125"/>
            <a:ext cx="21963530" cy="77893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ct val="100000"/>
              </a:lnSpc>
            </a:pPr>
            <a:r>
              <a:rPr lang="en-US"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Next steps for project:</a:t>
            </a:r>
          </a:p>
          <a:p>
            <a:pPr>
              <a:lnSpc>
                <a:spcPct val="100000"/>
              </a:lnSpc>
            </a:pPr>
            <a:r>
              <a:rPr lang="en-US" sz="40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City of Hartford is working on a purchase order for roughly $7,500,00 that will allow for contractor to begin work soon.</a:t>
            </a:r>
          </a:p>
          <a:p>
            <a:pPr>
              <a:lnSpc>
                <a:spcPct val="100000"/>
              </a:lnSpc>
            </a:pPr>
            <a:r>
              <a:rPr lang="en-US" sz="40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Pre-construction meeting could take place as early as third week of March.</a:t>
            </a:r>
          </a:p>
          <a:p>
            <a:r>
              <a:rPr lang="en-US" sz="40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Meetings to discuss proposed MOU/funding agreement between State DEEP and Riverfront Recapture proposed for third week of March.</a:t>
            </a:r>
          </a:p>
          <a:p>
            <a:r>
              <a:rPr lang="en-US" sz="40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City of Hartford meeting with Riverfront on March 4th at 4:00 p.m. to discuss potential park management contract between City and Riverfront Recapture.</a:t>
            </a:r>
          </a:p>
        </p:txBody>
      </p:sp>
    </p:spTree>
    <p:extLst>
      <p:ext uri="{BB962C8B-B14F-4D97-AF65-F5344CB8AC3E}">
        <p14:creationId xmlns:p14="http://schemas.microsoft.com/office/powerpoint/2010/main" val="357793438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d61c150-97ed-455a-a2f8-4df717b802a5@namprd13">
            <a:extLst>
              <a:ext uri="{FF2B5EF4-FFF2-40B4-BE49-F238E27FC236}">
                <a16:creationId xmlns:a16="http://schemas.microsoft.com/office/drawing/2014/main" id="{6FA4AE0A-3DC1-4A96-AC25-49BB88C7A0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750" t="34042" b="13689"/>
          <a:stretch/>
        </p:blipFill>
        <p:spPr bwMode="auto">
          <a:xfrm rot="10800000">
            <a:off x="-537883" y="0"/>
            <a:ext cx="27860622"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16C993D-B02E-49C5-B26C-3E9E18EA159E}"/>
              </a:ext>
            </a:extLst>
          </p:cNvPr>
          <p:cNvSpPr txBox="1"/>
          <p:nvPr/>
        </p:nvSpPr>
        <p:spPr>
          <a:xfrm>
            <a:off x="1201270" y="946511"/>
            <a:ext cx="21963530" cy="65351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ct val="100000"/>
              </a:lnSpc>
            </a:pPr>
            <a:r>
              <a:rPr lang="en-US"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Next steps for Subcommittee:</a:t>
            </a:r>
          </a:p>
          <a:p>
            <a:pPr>
              <a:lnSpc>
                <a:spcPct val="100000"/>
              </a:lnSpc>
            </a:pPr>
            <a:r>
              <a:rPr lang="en-US" sz="44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Staff will report back on results from State DEEP and City of Hartford discussions to subcommittee within next couple of weeks.</a:t>
            </a:r>
          </a:p>
          <a:p>
            <a:pPr>
              <a:lnSpc>
                <a:spcPct val="100000"/>
              </a:lnSpc>
            </a:pPr>
            <a:r>
              <a:rPr lang="en-US" sz="44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Subcommittee will reconvene in April to consider proposal.</a:t>
            </a:r>
          </a:p>
          <a:p>
            <a:pPr>
              <a:lnSpc>
                <a:spcPct val="100000"/>
              </a:lnSpc>
            </a:pPr>
            <a:r>
              <a:rPr lang="en-US" sz="44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Subcommittee decides to make a recommendation to proceed or not proceed to full Board. </a:t>
            </a:r>
          </a:p>
        </p:txBody>
      </p:sp>
    </p:spTree>
    <p:extLst>
      <p:ext uri="{BB962C8B-B14F-4D97-AF65-F5344CB8AC3E}">
        <p14:creationId xmlns:p14="http://schemas.microsoft.com/office/powerpoint/2010/main" val="171227071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Title"/>
          <p:cNvSpPr txBox="1">
            <a:spLocks noGrp="1"/>
          </p:cNvSpPr>
          <p:nvPr>
            <p:ph type="title"/>
          </p:nvPr>
        </p:nvSpPr>
        <p:spPr>
          <a:prstGeom prst="rect">
            <a:avLst/>
          </a:prstGeom>
        </p:spPr>
        <p:txBody>
          <a:bodyPr/>
          <a:lstStyle/>
          <a:p>
            <a:endParaRPr/>
          </a:p>
        </p:txBody>
      </p:sp>
      <p:sp>
        <p:nvSpPr>
          <p:cNvPr id="197" name="Slide Subtitle"/>
          <p:cNvSpPr txBox="1">
            <a:spLocks noGrp="1"/>
          </p:cNvSpPr>
          <p:nvPr>
            <p:ph type="body" idx="21"/>
          </p:nvPr>
        </p:nvSpPr>
        <p:spPr>
          <a:prstGeom prst="rect">
            <a:avLst/>
          </a:prstGeom>
        </p:spPr>
        <p:txBody>
          <a:bodyPr>
            <a:normAutofit/>
          </a:bodyPr>
          <a:lstStyle/>
          <a:p>
            <a:endParaRPr/>
          </a:p>
        </p:txBody>
      </p:sp>
      <p:sp>
        <p:nvSpPr>
          <p:cNvPr id="198" name="Slide bullet text"/>
          <p:cNvSpPr txBox="1">
            <a:spLocks noGrp="1"/>
          </p:cNvSpPr>
          <p:nvPr>
            <p:ph type="body" idx="1"/>
          </p:nvPr>
        </p:nvSpPr>
        <p:spPr>
          <a:prstGeom prst="rect">
            <a:avLst/>
          </a:prstGeom>
        </p:spPr>
        <p:txBody>
          <a:bodyPr/>
          <a:lstStyle/>
          <a:p>
            <a:endParaRPr/>
          </a:p>
        </p:txBody>
      </p:sp>
      <p:pic>
        <p:nvPicPr>
          <p:cNvPr id="9" name="Picture 2" descr="9558f488-92e6-4ace-9175-47a51bd5691b@namprd13">
            <a:extLst>
              <a:ext uri="{FF2B5EF4-FFF2-40B4-BE49-F238E27FC236}">
                <a16:creationId xmlns:a16="http://schemas.microsoft.com/office/drawing/2014/main" id="{462B6A57-2DEE-4303-AE7C-62882A82A8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188"/>
            <a:ext cx="24384000" cy="180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02DC061B-66CA-4F74-8B43-02EA9335F2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40036" y="12321442"/>
            <a:ext cx="3237464" cy="1010148"/>
          </a:xfrm>
          <a:prstGeom prst="rect">
            <a:avLst/>
          </a:prstGeom>
        </p:spPr>
      </p:pic>
      <p:sp>
        <p:nvSpPr>
          <p:cNvPr id="10" name="TextBox 9">
            <a:extLst>
              <a:ext uri="{FF2B5EF4-FFF2-40B4-BE49-F238E27FC236}">
                <a16:creationId xmlns:a16="http://schemas.microsoft.com/office/drawing/2014/main" id="{76D0EE3B-782F-46BA-88EE-0A64FF6006C3}"/>
              </a:ext>
            </a:extLst>
          </p:cNvPr>
          <p:cNvSpPr txBox="1"/>
          <p:nvPr/>
        </p:nvSpPr>
        <p:spPr>
          <a:xfrm>
            <a:off x="6132438" y="1028645"/>
            <a:ext cx="16919556" cy="95636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chorCtr="0">
            <a:spAutoFit/>
          </a:bodyPr>
          <a:lstStyle/>
          <a:p>
            <a:r>
              <a:rPr lang="en-US" sz="44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This subcommittee makes a recommendation to the Executive Committee and full Riverfront Recapture Board to pursue a park management contract with the City of Hartford for </a:t>
            </a:r>
            <a:r>
              <a:rPr lang="en-US" sz="4400" b="1" i="1" dirty="0" err="1">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Batterson</a:t>
            </a:r>
            <a:r>
              <a:rPr lang="en-US" sz="44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 Park.  </a:t>
            </a:r>
          </a:p>
          <a:p>
            <a:pPr lvl="1" algn="ctr">
              <a:lnSpc>
                <a:spcPct val="50000"/>
              </a:lnSpc>
            </a:pPr>
            <a:r>
              <a:rPr lang="en-US" sz="44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or</a:t>
            </a:r>
          </a:p>
          <a:p>
            <a:r>
              <a:rPr lang="en-US" sz="44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This subcommittee does not recommend that the organization take on the management of </a:t>
            </a:r>
            <a:r>
              <a:rPr lang="en-US" sz="4400" b="1" i="1" dirty="0" err="1">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Batterson</a:t>
            </a:r>
            <a:r>
              <a:rPr lang="en-US" sz="44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 Park. This would be communicated to the Executive Committee and the organization would notify City of Hartford, State DEEP and Speaker Matt Ritter, among others.</a:t>
            </a:r>
          </a:p>
          <a:p>
            <a:pPr marL="685800" indent="-685800">
              <a:buFont typeface="Arial" panose="020B0604020202020204" pitchFamily="34" charset="0"/>
              <a:buChar char="•"/>
            </a:pPr>
            <a:endParaRPr lang="en-US" sz="9600"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2253862533"/>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Title"/>
          <p:cNvSpPr txBox="1">
            <a:spLocks noGrp="1"/>
          </p:cNvSpPr>
          <p:nvPr>
            <p:ph type="title"/>
          </p:nvPr>
        </p:nvSpPr>
        <p:spPr>
          <a:prstGeom prst="rect">
            <a:avLst/>
          </a:prstGeom>
        </p:spPr>
        <p:txBody>
          <a:bodyPr/>
          <a:lstStyle/>
          <a:p>
            <a:endParaRPr/>
          </a:p>
        </p:txBody>
      </p:sp>
      <p:sp>
        <p:nvSpPr>
          <p:cNvPr id="197" name="Slide Subtitle"/>
          <p:cNvSpPr txBox="1">
            <a:spLocks noGrp="1"/>
          </p:cNvSpPr>
          <p:nvPr>
            <p:ph type="body" idx="21"/>
          </p:nvPr>
        </p:nvSpPr>
        <p:spPr>
          <a:prstGeom prst="rect">
            <a:avLst/>
          </a:prstGeom>
        </p:spPr>
        <p:txBody>
          <a:bodyPr>
            <a:normAutofit/>
          </a:bodyPr>
          <a:lstStyle/>
          <a:p>
            <a:endParaRPr/>
          </a:p>
        </p:txBody>
      </p:sp>
      <p:sp>
        <p:nvSpPr>
          <p:cNvPr id="198" name="Slide bullet text"/>
          <p:cNvSpPr txBox="1">
            <a:spLocks noGrp="1"/>
          </p:cNvSpPr>
          <p:nvPr>
            <p:ph type="body" idx="1"/>
          </p:nvPr>
        </p:nvSpPr>
        <p:spPr>
          <a:prstGeom prst="rect">
            <a:avLst/>
          </a:prstGeom>
        </p:spPr>
        <p:txBody>
          <a:bodyPr/>
          <a:lstStyle/>
          <a:p>
            <a:endParaRPr/>
          </a:p>
        </p:txBody>
      </p:sp>
      <p:pic>
        <p:nvPicPr>
          <p:cNvPr id="9" name="Picture 2" descr="9558f488-92e6-4ace-9175-47a51bd5691b@namprd13">
            <a:extLst>
              <a:ext uri="{FF2B5EF4-FFF2-40B4-BE49-F238E27FC236}">
                <a16:creationId xmlns:a16="http://schemas.microsoft.com/office/drawing/2014/main" id="{462B6A57-2DEE-4303-AE7C-62882A82A8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384000" cy="180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02DC061B-66CA-4F74-8B43-02EA9335F2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40036" y="12321442"/>
            <a:ext cx="3237464" cy="1010148"/>
          </a:xfrm>
          <a:prstGeom prst="rect">
            <a:avLst/>
          </a:prstGeom>
        </p:spPr>
      </p:pic>
      <p:sp>
        <p:nvSpPr>
          <p:cNvPr id="12" name="TextBox 11">
            <a:extLst>
              <a:ext uri="{FF2B5EF4-FFF2-40B4-BE49-F238E27FC236}">
                <a16:creationId xmlns:a16="http://schemas.microsoft.com/office/drawing/2014/main" id="{B7309333-6F81-4B82-9AF9-694BE29DA1A0}"/>
              </a:ext>
            </a:extLst>
          </p:cNvPr>
          <p:cNvSpPr txBox="1"/>
          <p:nvPr/>
        </p:nvSpPr>
        <p:spPr>
          <a:xfrm>
            <a:off x="6275294" y="552266"/>
            <a:ext cx="17505456" cy="104115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chorCtr="0">
            <a:spAutoFit/>
          </a:bodyPr>
          <a:lstStyle/>
          <a:p>
            <a:r>
              <a:rPr lang="en-US" sz="40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If we proceed:</a:t>
            </a:r>
          </a:p>
          <a:p>
            <a:r>
              <a:rPr lang="en-US" sz="40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Riverfront would finalize agreements with the City of Hartford and State DEEP for the management of the park. The agreement with State DEEP would include a budget for the operations and maintenance of the park. This budget would include an administrative fee and park management fee. </a:t>
            </a:r>
          </a:p>
          <a:p>
            <a:r>
              <a:rPr lang="en-US" sz="40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Riverfront would work with the City to use a portion of State bond funds to purchase a dump truck, a Bobcat </a:t>
            </a:r>
            <a:r>
              <a:rPr lang="en-US" sz="4000" b="1" i="1" dirty="0" err="1">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Toolcat</a:t>
            </a:r>
            <a:r>
              <a:rPr lang="en-US" sz="40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 a Ranger truck and other equipment and vehicles needed to operate the new park.</a:t>
            </a:r>
          </a:p>
          <a:p>
            <a:r>
              <a:rPr lang="en-US" sz="40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Riverfront would commence with the process to hire appropriate staff to manage the new park space.</a:t>
            </a:r>
          </a:p>
          <a:p>
            <a:pPr marL="685800" indent="-685800">
              <a:buFont typeface="Arial" panose="020B0604020202020204" pitchFamily="34" charset="0"/>
              <a:buChar char="•"/>
            </a:pPr>
            <a:endParaRPr lang="en-US" sz="9600"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280940561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4B43B4-F4A2-4184-80F9-305CBED41853}"/>
              </a:ext>
            </a:extLst>
          </p:cNvPr>
          <p:cNvPicPr>
            <a:picLocks noChangeAspect="1"/>
          </p:cNvPicPr>
          <p:nvPr/>
        </p:nvPicPr>
        <p:blipFill>
          <a:blip r:embed="rId2"/>
          <a:stretch>
            <a:fillRect/>
          </a:stretch>
        </p:blipFill>
        <p:spPr>
          <a:xfrm>
            <a:off x="0" y="-31088"/>
            <a:ext cx="26215376" cy="13747088"/>
          </a:xfrm>
          <a:prstGeom prst="rect">
            <a:avLst/>
          </a:prstGeom>
        </p:spPr>
      </p:pic>
    </p:spTree>
    <p:extLst>
      <p:ext uri="{BB962C8B-B14F-4D97-AF65-F5344CB8AC3E}">
        <p14:creationId xmlns:p14="http://schemas.microsoft.com/office/powerpoint/2010/main" val="218130858"/>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d61c150-97ed-455a-a2f8-4df717b802a5@namprd13">
            <a:extLst>
              <a:ext uri="{FF2B5EF4-FFF2-40B4-BE49-F238E27FC236}">
                <a16:creationId xmlns:a16="http://schemas.microsoft.com/office/drawing/2014/main" id="{6FA4AE0A-3DC1-4A96-AC25-49BB88C7A0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750" t="34042" b="13689"/>
          <a:stretch/>
        </p:blipFill>
        <p:spPr bwMode="auto">
          <a:xfrm rot="10800000">
            <a:off x="-537883" y="0"/>
            <a:ext cx="27860622"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7C18A37C-129D-418C-B6D1-828C081CC30F}"/>
              </a:ext>
            </a:extLst>
          </p:cNvPr>
          <p:cNvSpPr/>
          <p:nvPr/>
        </p:nvSpPr>
        <p:spPr>
          <a:xfrm>
            <a:off x="1577788" y="2882653"/>
            <a:ext cx="19722354" cy="5119863"/>
          </a:xfrm>
          <a:prstGeom prst="rect">
            <a:avLst/>
          </a:prstGeom>
        </p:spPr>
        <p:txBody>
          <a:bodyPr wrap="square">
            <a:spAutoFit/>
          </a:bodyPr>
          <a:lstStyle/>
          <a:p>
            <a:pPr marL="571500" indent="-571500">
              <a:buFont typeface="Arial" panose="020B0604020202020204" pitchFamily="34" charset="0"/>
              <a:buChar char="•"/>
            </a:pPr>
            <a:r>
              <a:rPr lang="en-US" sz="44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Generate new annual revenue for the Riverfront budget</a:t>
            </a:r>
          </a:p>
          <a:p>
            <a:pPr lvl="1"/>
            <a:r>
              <a:rPr lang="en-US" sz="30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Riverfront, like many non-profit organizations, is in need of new revenue sources. We have pursued other social enterprise initiatives with the goal of increasing earned revenue. This has the potential to be a lucrative management contract.  </a:t>
            </a:r>
          </a:p>
          <a:p>
            <a:pPr marL="571500" indent="-571500">
              <a:buFont typeface="Arial" panose="020B0604020202020204" pitchFamily="34" charset="0"/>
              <a:buChar char="•"/>
            </a:pPr>
            <a:r>
              <a:rPr lang="en-US" sz="44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The organization is good at waterfront park management</a:t>
            </a:r>
          </a:p>
          <a:p>
            <a:pPr lvl="1"/>
            <a:r>
              <a:rPr lang="en-US" sz="30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We have been responsible for maintenance of our existing Riverfront parks since 2017 and have proven to be capable park managers. </a:t>
            </a:r>
            <a:r>
              <a:rPr lang="en-US" sz="3000" b="1" i="1" dirty="0" err="1">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Batterson</a:t>
            </a:r>
            <a:r>
              <a:rPr lang="en-US" sz="30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 Park is a very good opportunity. </a:t>
            </a:r>
          </a:p>
        </p:txBody>
      </p:sp>
      <p:sp>
        <p:nvSpPr>
          <p:cNvPr id="2" name="Rectangle 1">
            <a:extLst>
              <a:ext uri="{FF2B5EF4-FFF2-40B4-BE49-F238E27FC236}">
                <a16:creationId xmlns:a16="http://schemas.microsoft.com/office/drawing/2014/main" id="{9058CAA2-636D-4F47-8E1D-8D03524359F2}"/>
              </a:ext>
            </a:extLst>
          </p:cNvPr>
          <p:cNvSpPr/>
          <p:nvPr/>
        </p:nvSpPr>
        <p:spPr>
          <a:xfrm>
            <a:off x="1395888" y="1190259"/>
            <a:ext cx="4030270" cy="757130"/>
          </a:xfrm>
          <a:prstGeom prst="rect">
            <a:avLst/>
          </a:prstGeom>
        </p:spPr>
        <p:txBody>
          <a:bodyPr wrap="none">
            <a:spAutoFit/>
          </a:bodyPr>
          <a:lstStyle/>
          <a:p>
            <a:r>
              <a:rPr lang="en-US"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Why do this?</a:t>
            </a:r>
            <a:endParaRPr lang="en-US" dirty="0"/>
          </a:p>
        </p:txBody>
      </p:sp>
    </p:spTree>
    <p:extLst>
      <p:ext uri="{BB962C8B-B14F-4D97-AF65-F5344CB8AC3E}">
        <p14:creationId xmlns:p14="http://schemas.microsoft.com/office/powerpoint/2010/main" val="97422878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d61c150-97ed-455a-a2f8-4df717b802a5@namprd13">
            <a:extLst>
              <a:ext uri="{FF2B5EF4-FFF2-40B4-BE49-F238E27FC236}">
                <a16:creationId xmlns:a16="http://schemas.microsoft.com/office/drawing/2014/main" id="{6FA4AE0A-3DC1-4A96-AC25-49BB88C7A0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750" t="34042" b="13689"/>
          <a:stretch/>
        </p:blipFill>
        <p:spPr bwMode="auto">
          <a:xfrm rot="10800000">
            <a:off x="-537883" y="0"/>
            <a:ext cx="27860622"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D4EA3206-0D86-4A36-B80B-B818BB9FFA59}"/>
              </a:ext>
            </a:extLst>
          </p:cNvPr>
          <p:cNvSpPr/>
          <p:nvPr/>
        </p:nvSpPr>
        <p:spPr>
          <a:xfrm>
            <a:off x="1667437" y="1298078"/>
            <a:ext cx="20278163" cy="6754157"/>
          </a:xfrm>
          <a:prstGeom prst="rect">
            <a:avLst/>
          </a:prstGeom>
        </p:spPr>
        <p:txBody>
          <a:bodyPr wrap="square">
            <a:spAutoFit/>
          </a:bodyPr>
          <a:lstStyle/>
          <a:p>
            <a:pPr marL="571500" indent="-571500">
              <a:buFont typeface="Arial" panose="020B0604020202020204" pitchFamily="34" charset="0"/>
              <a:buChar char="•"/>
            </a:pPr>
            <a:r>
              <a:rPr lang="en-US" sz="44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It will be a brand new park</a:t>
            </a:r>
          </a:p>
          <a:p>
            <a:pPr lvl="1"/>
            <a:r>
              <a:rPr lang="en-US" sz="28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One of the big challenges of maintaining our existing parks is the wear and tear of 20+ years of park use. </a:t>
            </a:r>
            <a:r>
              <a:rPr lang="en-US" sz="2800" b="1" i="1" dirty="0" err="1">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Batterson</a:t>
            </a:r>
            <a:r>
              <a:rPr lang="en-US" sz="28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 Park will be new and we are currently making recommendations to park designers that will make park maintenance more efficient, cost effective and safe. These enhancements include a state of the art maintenance building and the latest technology for building doors and park gates.</a:t>
            </a:r>
            <a:endParaRPr lang="en-US" sz="44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endParaRPr>
          </a:p>
          <a:p>
            <a:pPr marL="571500" indent="-571500">
              <a:buFont typeface="Arial" panose="020B0604020202020204" pitchFamily="34" charset="0"/>
              <a:buChar char="•"/>
            </a:pPr>
            <a:r>
              <a:rPr lang="en-US" sz="44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Swimming and the loop trail have been eliminated from the short term discussion</a:t>
            </a:r>
          </a:p>
          <a:p>
            <a:pPr lvl="1"/>
            <a:r>
              <a:rPr lang="en-US" sz="28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The two hot button issues have been shelved and we don’t believe either issue will come back any time soon. Riverfront has no experience with swimming or lifeguards and would not be interested in pursuing this contract if swimming was anticipated. The loop trail is not included in draft design and no part of the project touches New Britain or any New Britain property owner. </a:t>
            </a:r>
          </a:p>
        </p:txBody>
      </p:sp>
    </p:spTree>
    <p:extLst>
      <p:ext uri="{BB962C8B-B14F-4D97-AF65-F5344CB8AC3E}">
        <p14:creationId xmlns:p14="http://schemas.microsoft.com/office/powerpoint/2010/main" val="3396321374"/>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d61c150-97ed-455a-a2f8-4df717b802a5@namprd13">
            <a:extLst>
              <a:ext uri="{FF2B5EF4-FFF2-40B4-BE49-F238E27FC236}">
                <a16:creationId xmlns:a16="http://schemas.microsoft.com/office/drawing/2014/main" id="{6FA4AE0A-3DC1-4A96-AC25-49BB88C7A0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750" t="34042" b="13689"/>
          <a:stretch/>
        </p:blipFill>
        <p:spPr bwMode="auto">
          <a:xfrm rot="10800000">
            <a:off x="-537883" y="0"/>
            <a:ext cx="27860622"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E554B15C-BEEA-43FC-8249-AF98C7CC7142}"/>
              </a:ext>
            </a:extLst>
          </p:cNvPr>
          <p:cNvSpPr/>
          <p:nvPr/>
        </p:nvSpPr>
        <p:spPr>
          <a:xfrm>
            <a:off x="1577787" y="1715984"/>
            <a:ext cx="20027153" cy="5756961"/>
          </a:xfrm>
          <a:prstGeom prst="rect">
            <a:avLst/>
          </a:prstGeom>
        </p:spPr>
        <p:txBody>
          <a:bodyPr wrap="square">
            <a:spAutoFit/>
          </a:bodyPr>
          <a:lstStyle/>
          <a:p>
            <a:pPr marL="685800" indent="-685800">
              <a:buFont typeface="Arial" panose="020B0604020202020204" pitchFamily="34" charset="0"/>
              <a:buChar char="•"/>
            </a:pPr>
            <a:r>
              <a:rPr lang="en-US" sz="44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Strengthened partnership with the City of Hartford</a:t>
            </a:r>
          </a:p>
          <a:p>
            <a:pPr lvl="1"/>
            <a:r>
              <a:rPr lang="en-US" sz="28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The City of Hartford, our long-time management partner, has struggled to get this park reopened. It does not have the capacity to take on this responsibility and is in need of a reliable partner. We have already made significant contributions to the park project by providing our experience and expertise. </a:t>
            </a:r>
          </a:p>
          <a:p>
            <a:pPr marL="685800" indent="-685800">
              <a:buFont typeface="Arial" panose="020B0604020202020204" pitchFamily="34" charset="0"/>
              <a:buChar char="•"/>
            </a:pPr>
            <a:r>
              <a:rPr lang="en-US" sz="44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Strengthened partnership with the State DEEP</a:t>
            </a:r>
          </a:p>
          <a:p>
            <a:pPr lvl="1"/>
            <a:r>
              <a:rPr lang="en-US" sz="28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An enhanced relationship with State DEEP, an entity with which we have had multiple challenging interactions, would not hurt. They reached out to us as they know Riverfront as a reputable non-profit and capable park manager. The 2024 DEEP study recommended a public/private partnership. I believe we are one of a few organizations in Connecticut that is capable of undertaking this contract.</a:t>
            </a:r>
          </a:p>
        </p:txBody>
      </p:sp>
    </p:spTree>
    <p:extLst>
      <p:ext uri="{BB962C8B-B14F-4D97-AF65-F5344CB8AC3E}">
        <p14:creationId xmlns:p14="http://schemas.microsoft.com/office/powerpoint/2010/main" val="191798186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d61c150-97ed-455a-a2f8-4df717b802a5@namprd13">
            <a:extLst>
              <a:ext uri="{FF2B5EF4-FFF2-40B4-BE49-F238E27FC236}">
                <a16:creationId xmlns:a16="http://schemas.microsoft.com/office/drawing/2014/main" id="{6FA4AE0A-3DC1-4A96-AC25-49BB88C7A0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750" t="34042" b="13689"/>
          <a:stretch/>
        </p:blipFill>
        <p:spPr bwMode="auto">
          <a:xfrm rot="10800000">
            <a:off x="-537883" y="0"/>
            <a:ext cx="27860622"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CB92865-31AD-4650-A5BF-B792B80C9983}"/>
              </a:ext>
            </a:extLst>
          </p:cNvPr>
          <p:cNvSpPr/>
          <p:nvPr/>
        </p:nvSpPr>
        <p:spPr>
          <a:xfrm>
            <a:off x="1559859" y="1566493"/>
            <a:ext cx="22232470" cy="7081939"/>
          </a:xfrm>
          <a:prstGeom prst="rect">
            <a:avLst/>
          </a:prstGeom>
        </p:spPr>
        <p:txBody>
          <a:bodyPr wrap="square">
            <a:spAutoFit/>
          </a:bodyPr>
          <a:lstStyle/>
          <a:p>
            <a:pPr marL="571500" indent="-571500">
              <a:buFont typeface="Arial" panose="020B0604020202020204" pitchFamily="34" charset="0"/>
              <a:buChar char="•"/>
            </a:pPr>
            <a:r>
              <a:rPr lang="en-US" sz="44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The City of Hartford, as the property owner, has committed to shoulder any insurance liability for the park.</a:t>
            </a:r>
          </a:p>
          <a:p>
            <a:pPr lvl="1"/>
            <a:r>
              <a:rPr lang="en-US" sz="30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Unlike our existing parks, the City has committed to retaining insurance responsibility for </a:t>
            </a:r>
            <a:r>
              <a:rPr lang="en-US" sz="3000" b="1" i="1" dirty="0" err="1">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Batterson</a:t>
            </a:r>
            <a:r>
              <a:rPr lang="en-US" sz="30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 Park. Riverfront will, of course, maintain our own liability insurance but those costs will be included in the annual park maintenance budget.</a:t>
            </a:r>
          </a:p>
          <a:p>
            <a:pPr marL="571500" indent="-571500">
              <a:buFont typeface="Arial" panose="020B0604020202020204" pitchFamily="34" charset="0"/>
              <a:buChar char="•"/>
            </a:pPr>
            <a:r>
              <a:rPr lang="en-US" sz="44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Reputation within the greater Hartford community</a:t>
            </a:r>
          </a:p>
          <a:p>
            <a:pPr lvl="1"/>
            <a:r>
              <a:rPr lang="en-US" sz="30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Riverfront Recapture was envisioned as a regional organization when it was created in1981. While the founders probably did not envision the management of a park in Farmington, </a:t>
            </a:r>
            <a:r>
              <a:rPr lang="en-US" sz="3000" b="1" i="1" dirty="0" err="1">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Batterson</a:t>
            </a:r>
            <a:r>
              <a:rPr lang="en-US" sz="30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 Park is a very good opportunity to get positive exposure in a part of suburban Hartford that we may not have as much visibility.</a:t>
            </a:r>
          </a:p>
          <a:p>
            <a:pPr lvl="1"/>
            <a:endParaRPr lang="en-US" sz="30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63612369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Title"/>
          <p:cNvSpPr txBox="1">
            <a:spLocks noGrp="1"/>
          </p:cNvSpPr>
          <p:nvPr>
            <p:ph type="title"/>
          </p:nvPr>
        </p:nvSpPr>
        <p:spPr>
          <a:prstGeom prst="rect">
            <a:avLst/>
          </a:prstGeom>
        </p:spPr>
        <p:txBody>
          <a:bodyPr/>
          <a:lstStyle/>
          <a:p>
            <a:endParaRPr/>
          </a:p>
        </p:txBody>
      </p:sp>
      <p:sp>
        <p:nvSpPr>
          <p:cNvPr id="197" name="Slide Subtitle"/>
          <p:cNvSpPr txBox="1">
            <a:spLocks noGrp="1"/>
          </p:cNvSpPr>
          <p:nvPr>
            <p:ph type="body" idx="21"/>
          </p:nvPr>
        </p:nvSpPr>
        <p:spPr>
          <a:prstGeom prst="rect">
            <a:avLst/>
          </a:prstGeom>
        </p:spPr>
        <p:txBody>
          <a:bodyPr>
            <a:normAutofit/>
          </a:bodyPr>
          <a:lstStyle/>
          <a:p>
            <a:endParaRPr/>
          </a:p>
        </p:txBody>
      </p:sp>
      <p:pic>
        <p:nvPicPr>
          <p:cNvPr id="2" name="Picture 1">
            <a:extLst>
              <a:ext uri="{FF2B5EF4-FFF2-40B4-BE49-F238E27FC236}">
                <a16:creationId xmlns:a16="http://schemas.microsoft.com/office/drawing/2014/main" id="{43A3F755-AA37-43DC-A32C-1DD36B830969}"/>
              </a:ext>
            </a:extLst>
          </p:cNvPr>
          <p:cNvPicPr>
            <a:picLocks noChangeAspect="1"/>
          </p:cNvPicPr>
          <p:nvPr/>
        </p:nvPicPr>
        <p:blipFill>
          <a:blip r:embed="rId3"/>
          <a:stretch>
            <a:fillRect/>
          </a:stretch>
        </p:blipFill>
        <p:spPr>
          <a:xfrm>
            <a:off x="0" y="1093683"/>
            <a:ext cx="24459705" cy="10670668"/>
          </a:xfrm>
          <a:prstGeom prst="rect">
            <a:avLst/>
          </a:prstGeom>
        </p:spPr>
      </p:pic>
    </p:spTree>
    <p:extLst>
      <p:ext uri="{BB962C8B-B14F-4D97-AF65-F5344CB8AC3E}">
        <p14:creationId xmlns:p14="http://schemas.microsoft.com/office/powerpoint/2010/main" val="28282454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d61c150-97ed-455a-a2f8-4df717b802a5@namprd13">
            <a:extLst>
              <a:ext uri="{FF2B5EF4-FFF2-40B4-BE49-F238E27FC236}">
                <a16:creationId xmlns:a16="http://schemas.microsoft.com/office/drawing/2014/main" id="{6FA4AE0A-3DC1-4A96-AC25-49BB88C7A0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750" t="34042" b="13689"/>
          <a:stretch/>
        </p:blipFill>
        <p:spPr bwMode="auto">
          <a:xfrm rot="10800000">
            <a:off x="-537883" y="0"/>
            <a:ext cx="27860622"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60EA9A4-ED11-44FF-8516-1800AD37E79D}"/>
              </a:ext>
            </a:extLst>
          </p:cNvPr>
          <p:cNvSpPr/>
          <p:nvPr/>
        </p:nvSpPr>
        <p:spPr>
          <a:xfrm>
            <a:off x="1595716" y="1511256"/>
            <a:ext cx="20206449" cy="6366358"/>
          </a:xfrm>
          <a:prstGeom prst="rect">
            <a:avLst/>
          </a:prstGeom>
        </p:spPr>
        <p:txBody>
          <a:bodyPr wrap="square">
            <a:spAutoFit/>
          </a:bodyPr>
          <a:lstStyle/>
          <a:p>
            <a:pPr marL="571500" indent="-571500">
              <a:buFont typeface="Arial" panose="020B0604020202020204" pitchFamily="34" charset="0"/>
              <a:buChar char="•"/>
            </a:pPr>
            <a:r>
              <a:rPr lang="en-US" sz="44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Redundancy in Riverfront fleet</a:t>
            </a:r>
          </a:p>
          <a:p>
            <a:pPr lvl="1"/>
            <a:r>
              <a:rPr lang="en-US" sz="30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State funding will purchase a brand new fleet of trucks and equipment to manage the park. New fleet will include trucks for the Rangers and operations, Bobcat </a:t>
            </a:r>
            <a:r>
              <a:rPr lang="en-US" sz="3000" b="1" i="1" dirty="0" err="1">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Toolcat</a:t>
            </a:r>
            <a:r>
              <a:rPr lang="en-US" sz="30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 UTV, mowers, and other equipment necessary for this management project. These will all be purchased new and immediately double our capacity. Vehicles and equipment will have the Riverfront logo and be available for use, if needed, in the existing Riverfront parks. </a:t>
            </a:r>
          </a:p>
          <a:p>
            <a:pPr marL="571500" indent="-571500">
              <a:buFont typeface="Arial" panose="020B0604020202020204" pitchFamily="34" charset="0"/>
              <a:buChar char="•"/>
            </a:pPr>
            <a:r>
              <a:rPr lang="en-US" sz="44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Redundancy in personnel</a:t>
            </a:r>
          </a:p>
          <a:p>
            <a:pPr lvl="1"/>
            <a:r>
              <a:rPr lang="en-US" sz="30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Staff assigned to </a:t>
            </a:r>
            <a:r>
              <a:rPr lang="en-US" sz="3000" b="1" i="1" dirty="0" err="1">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Batterson</a:t>
            </a:r>
            <a:r>
              <a:rPr lang="en-US" sz="30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 Park will be trained to work in the Riverfront parks, as well. </a:t>
            </a:r>
            <a:r>
              <a:rPr lang="en-US" sz="3000" b="1" i="1" dirty="0" err="1">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Batterson</a:t>
            </a:r>
            <a:r>
              <a:rPr lang="en-US" sz="30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 personnel can be pulled to assist with flood clean-up and other urgent projects in the existing Riverfront parks.  </a:t>
            </a:r>
          </a:p>
        </p:txBody>
      </p:sp>
    </p:spTree>
    <p:extLst>
      <p:ext uri="{BB962C8B-B14F-4D97-AF65-F5344CB8AC3E}">
        <p14:creationId xmlns:p14="http://schemas.microsoft.com/office/powerpoint/2010/main" val="3072534211"/>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d61c150-97ed-455a-a2f8-4df717b802a5@namprd13">
            <a:extLst>
              <a:ext uri="{FF2B5EF4-FFF2-40B4-BE49-F238E27FC236}">
                <a16:creationId xmlns:a16="http://schemas.microsoft.com/office/drawing/2014/main" id="{6FA4AE0A-3DC1-4A96-AC25-49BB88C7A0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750" t="34042" b="13689"/>
          <a:stretch/>
        </p:blipFill>
        <p:spPr bwMode="auto">
          <a:xfrm rot="10800000">
            <a:off x="-537883" y="0"/>
            <a:ext cx="27860622"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F84F47D-8F5B-490A-B783-A2621850C2D6}"/>
              </a:ext>
            </a:extLst>
          </p:cNvPr>
          <p:cNvSpPr/>
          <p:nvPr/>
        </p:nvSpPr>
        <p:spPr>
          <a:xfrm>
            <a:off x="1317812" y="1433438"/>
            <a:ext cx="21748376" cy="5535361"/>
          </a:xfrm>
          <a:prstGeom prst="rect">
            <a:avLst/>
          </a:prstGeom>
        </p:spPr>
        <p:txBody>
          <a:bodyPr wrap="square">
            <a:spAutoFit/>
          </a:bodyPr>
          <a:lstStyle/>
          <a:p>
            <a:pPr marL="571500" indent="-571500">
              <a:buFont typeface="Arial" panose="020B0604020202020204" pitchFamily="34" charset="0"/>
              <a:buChar char="•"/>
            </a:pPr>
            <a:r>
              <a:rPr lang="en-US" sz="44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Reopening </a:t>
            </a:r>
            <a:r>
              <a:rPr lang="en-US" sz="4400" b="1" i="1" dirty="0" err="1">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Batterson</a:t>
            </a:r>
            <a:r>
              <a:rPr lang="en-US" sz="44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 Park is a priority for Speaker Matt Ritter. </a:t>
            </a:r>
          </a:p>
          <a:p>
            <a:pPr lvl="1"/>
            <a:r>
              <a:rPr lang="en-US" sz="30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Reopening this Hartford park is a top priority for the Speaker. We will need the Speaker’s support for our future park in Hartford / Windsor. Speaker Ritter is a long-time friend of the organization and genuinely appreciates Riverfront’s willingness to be part of a solution. </a:t>
            </a:r>
          </a:p>
          <a:p>
            <a:pPr marL="571500" indent="-571500">
              <a:buFont typeface="Arial" panose="020B0604020202020204" pitchFamily="34" charset="0"/>
              <a:buChar char="•"/>
            </a:pPr>
            <a:r>
              <a:rPr lang="en-US" sz="44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Passport to Parks is a popular and stable funding source</a:t>
            </a:r>
          </a:p>
          <a:p>
            <a:pPr lvl="1"/>
            <a:r>
              <a:rPr lang="en-US" sz="30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Park maintenance and operations will be fully funded by the State of Connecticut through the Passport to Park program, a relatively stable funding source.  We will request a multi-year commitment. State DEEP believes the program is fully funded through 2030 with the increase approved during the 2024 legislative session.</a:t>
            </a:r>
          </a:p>
        </p:txBody>
      </p:sp>
    </p:spTree>
    <p:extLst>
      <p:ext uri="{BB962C8B-B14F-4D97-AF65-F5344CB8AC3E}">
        <p14:creationId xmlns:p14="http://schemas.microsoft.com/office/powerpoint/2010/main" val="95307765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Title"/>
          <p:cNvSpPr txBox="1">
            <a:spLocks noGrp="1"/>
          </p:cNvSpPr>
          <p:nvPr>
            <p:ph type="title"/>
          </p:nvPr>
        </p:nvSpPr>
        <p:spPr>
          <a:prstGeom prst="rect">
            <a:avLst/>
          </a:prstGeom>
        </p:spPr>
        <p:txBody>
          <a:bodyPr/>
          <a:lstStyle/>
          <a:p>
            <a:endParaRPr/>
          </a:p>
        </p:txBody>
      </p:sp>
      <p:sp>
        <p:nvSpPr>
          <p:cNvPr id="197" name="Slide Subtitle"/>
          <p:cNvSpPr txBox="1">
            <a:spLocks noGrp="1"/>
          </p:cNvSpPr>
          <p:nvPr>
            <p:ph type="body" idx="21"/>
          </p:nvPr>
        </p:nvSpPr>
        <p:spPr>
          <a:prstGeom prst="rect">
            <a:avLst/>
          </a:prstGeom>
        </p:spPr>
        <p:txBody>
          <a:bodyPr/>
          <a:lstStyle/>
          <a:p>
            <a:endParaRPr/>
          </a:p>
        </p:txBody>
      </p:sp>
      <p:sp>
        <p:nvSpPr>
          <p:cNvPr id="198" name="Slide bullet text"/>
          <p:cNvSpPr txBox="1">
            <a:spLocks noGrp="1"/>
          </p:cNvSpPr>
          <p:nvPr>
            <p:ph type="body" idx="1"/>
          </p:nvPr>
        </p:nvSpPr>
        <p:spPr>
          <a:prstGeom prst="rect">
            <a:avLst/>
          </a:prstGeom>
        </p:spPr>
        <p:txBody>
          <a:bodyPr/>
          <a:lstStyle/>
          <a:p>
            <a:endParaRPr/>
          </a:p>
        </p:txBody>
      </p:sp>
      <p:pic>
        <p:nvPicPr>
          <p:cNvPr id="9" name="Picture 2" descr="9558f488-92e6-4ace-9175-47a51bd5691b@namprd13">
            <a:extLst>
              <a:ext uri="{FF2B5EF4-FFF2-40B4-BE49-F238E27FC236}">
                <a16:creationId xmlns:a16="http://schemas.microsoft.com/office/drawing/2014/main" id="{462B6A57-2DEE-4303-AE7C-62882A82A8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28" y="-1477062"/>
            <a:ext cx="24384000" cy="18018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02DC061B-66CA-4F74-8B43-02EA9335F2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40037" y="11626353"/>
            <a:ext cx="3237463" cy="1010147"/>
          </a:xfrm>
          <a:prstGeom prst="rect">
            <a:avLst/>
          </a:prstGeom>
        </p:spPr>
      </p:pic>
      <p:sp>
        <p:nvSpPr>
          <p:cNvPr id="2" name="Rectangle 1">
            <a:extLst>
              <a:ext uri="{FF2B5EF4-FFF2-40B4-BE49-F238E27FC236}">
                <a16:creationId xmlns:a16="http://schemas.microsoft.com/office/drawing/2014/main" id="{2069A672-4D22-42A1-9362-BDAA202CA994}"/>
              </a:ext>
            </a:extLst>
          </p:cNvPr>
          <p:cNvSpPr/>
          <p:nvPr/>
        </p:nvSpPr>
        <p:spPr>
          <a:xfrm>
            <a:off x="6095999" y="759408"/>
            <a:ext cx="16154401" cy="7054239"/>
          </a:xfrm>
          <a:prstGeom prst="rect">
            <a:avLst/>
          </a:prstGeom>
        </p:spPr>
        <p:txBody>
          <a:bodyPr wrap="square">
            <a:spAutoFit/>
          </a:bodyPr>
          <a:lstStyle/>
          <a:p>
            <a:r>
              <a:rPr lang="en-US" b="1" i="1" dirty="0" err="1">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Revisting</a:t>
            </a:r>
            <a:r>
              <a:rPr lang="en-US"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 logical concerns:</a:t>
            </a:r>
          </a:p>
          <a:p>
            <a:pPr marL="685800" indent="-685800">
              <a:buFont typeface="+mj-lt"/>
              <a:buAutoNum type="arabicPeriod"/>
            </a:pPr>
            <a:r>
              <a:rPr lang="en-US" sz="36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Managing </a:t>
            </a:r>
            <a:r>
              <a:rPr lang="en-US" sz="3600" b="1" i="1" dirty="0" err="1">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Batterson</a:t>
            </a:r>
            <a:r>
              <a:rPr lang="en-US" sz="36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 Park is outside of Riverfront’s mission to connect people with the Connecticut River</a:t>
            </a:r>
          </a:p>
          <a:p>
            <a:pPr marL="685800" indent="-685800">
              <a:buFont typeface="+mj-lt"/>
              <a:buAutoNum type="arabicPeriod"/>
            </a:pPr>
            <a:r>
              <a:rPr lang="en-US" sz="36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Staff is already beyond capacity with existing parks, RLI and Riverwalk project</a:t>
            </a:r>
          </a:p>
          <a:p>
            <a:pPr marL="685800" indent="-685800">
              <a:buFont typeface="+mj-lt"/>
              <a:buAutoNum type="arabicPeriod"/>
            </a:pPr>
            <a:r>
              <a:rPr lang="en-US" sz="36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Jurisdictional challenges of a Hartford park in Farmington and New Britain</a:t>
            </a:r>
          </a:p>
          <a:p>
            <a:pPr marL="685800" indent="-685800">
              <a:buFont typeface="+mj-lt"/>
              <a:buAutoNum type="arabicPeriod"/>
            </a:pPr>
            <a:r>
              <a:rPr lang="en-US" sz="3600" b="1" i="1" dirty="0" err="1">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Batterson</a:t>
            </a:r>
            <a:r>
              <a:rPr lang="en-US" sz="36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 Park has been contentious for years and these three municipalities haven’t really gotten along </a:t>
            </a:r>
          </a:p>
        </p:txBody>
      </p:sp>
    </p:spTree>
    <p:extLst>
      <p:ext uri="{BB962C8B-B14F-4D97-AF65-F5344CB8AC3E}">
        <p14:creationId xmlns:p14="http://schemas.microsoft.com/office/powerpoint/2010/main" val="796730635"/>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Title"/>
          <p:cNvSpPr txBox="1">
            <a:spLocks noGrp="1"/>
          </p:cNvSpPr>
          <p:nvPr>
            <p:ph type="title"/>
          </p:nvPr>
        </p:nvSpPr>
        <p:spPr>
          <a:prstGeom prst="rect">
            <a:avLst/>
          </a:prstGeom>
        </p:spPr>
        <p:txBody>
          <a:bodyPr/>
          <a:lstStyle/>
          <a:p>
            <a:endParaRPr/>
          </a:p>
        </p:txBody>
      </p:sp>
      <p:sp>
        <p:nvSpPr>
          <p:cNvPr id="197" name="Slide Subtitle"/>
          <p:cNvSpPr txBox="1">
            <a:spLocks noGrp="1"/>
          </p:cNvSpPr>
          <p:nvPr>
            <p:ph type="body" idx="21"/>
          </p:nvPr>
        </p:nvSpPr>
        <p:spPr>
          <a:prstGeom prst="rect">
            <a:avLst/>
          </a:prstGeom>
        </p:spPr>
        <p:txBody>
          <a:bodyPr>
            <a:normAutofit/>
          </a:bodyPr>
          <a:lstStyle/>
          <a:p>
            <a:endParaRPr/>
          </a:p>
        </p:txBody>
      </p:sp>
      <p:sp>
        <p:nvSpPr>
          <p:cNvPr id="198" name="Slide bullet text"/>
          <p:cNvSpPr txBox="1">
            <a:spLocks noGrp="1"/>
          </p:cNvSpPr>
          <p:nvPr>
            <p:ph type="body" idx="1"/>
          </p:nvPr>
        </p:nvSpPr>
        <p:spPr>
          <a:prstGeom prst="rect">
            <a:avLst/>
          </a:prstGeom>
        </p:spPr>
        <p:txBody>
          <a:bodyPr/>
          <a:lstStyle/>
          <a:p>
            <a:endParaRPr/>
          </a:p>
        </p:txBody>
      </p:sp>
      <p:pic>
        <p:nvPicPr>
          <p:cNvPr id="9" name="Picture 2" descr="9558f488-92e6-4ace-9175-47a51bd5691b@namprd13">
            <a:extLst>
              <a:ext uri="{FF2B5EF4-FFF2-40B4-BE49-F238E27FC236}">
                <a16:creationId xmlns:a16="http://schemas.microsoft.com/office/drawing/2014/main" id="{462B6A57-2DEE-4303-AE7C-62882A82A8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19544"/>
            <a:ext cx="24384000" cy="180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02DC061B-66CA-4F74-8B43-02EA9335F2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40036" y="12321442"/>
            <a:ext cx="3237464" cy="1010148"/>
          </a:xfrm>
          <a:prstGeom prst="rect">
            <a:avLst/>
          </a:prstGeom>
        </p:spPr>
      </p:pic>
      <p:sp>
        <p:nvSpPr>
          <p:cNvPr id="2" name="Rectangle 1">
            <a:extLst>
              <a:ext uri="{FF2B5EF4-FFF2-40B4-BE49-F238E27FC236}">
                <a16:creationId xmlns:a16="http://schemas.microsoft.com/office/drawing/2014/main" id="{1149109A-99DE-4A08-AFFE-0A83C0104986}"/>
              </a:ext>
            </a:extLst>
          </p:cNvPr>
          <p:cNvSpPr/>
          <p:nvPr/>
        </p:nvSpPr>
        <p:spPr>
          <a:xfrm>
            <a:off x="6825005" y="838034"/>
            <a:ext cx="15180734" cy="6232475"/>
          </a:xfrm>
          <a:prstGeom prst="rect">
            <a:avLst/>
          </a:prstGeom>
        </p:spPr>
        <p:txBody>
          <a:bodyPr wrap="square">
            <a:spAutoFit/>
          </a:bodyPr>
          <a:lstStyle/>
          <a:p>
            <a:pPr marL="685800" indent="-685800">
              <a:buFont typeface="+mj-lt"/>
              <a:buAutoNum type="arabicPeriod"/>
            </a:pPr>
            <a:r>
              <a:rPr lang="en-US" sz="36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Managing </a:t>
            </a:r>
            <a:r>
              <a:rPr lang="en-US" sz="3600" b="1" i="1" dirty="0" err="1">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Batterson</a:t>
            </a:r>
            <a:r>
              <a:rPr lang="en-US" sz="36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 Park is outside of Riverfront’s mission to connect people with the Connecticut River</a:t>
            </a:r>
          </a:p>
          <a:p>
            <a:r>
              <a:rPr lang="en-US" sz="36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Riverfront Recapture is very good at managing waterfront parks. In order to continue our work managing the four existing Riverfront parks and prepare for the addition of a new park in Hartford / Windsor, we need to find new sources of revenue. </a:t>
            </a:r>
          </a:p>
          <a:p>
            <a:r>
              <a:rPr lang="en-US" sz="36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Our mission can evolve. In fact, our auditors have stated that should the organization decide to take on this park management responsibility, the mission will have to change to avoid Unrelated Business Interest Tax (UBIT). </a:t>
            </a:r>
          </a:p>
        </p:txBody>
      </p:sp>
    </p:spTree>
    <p:extLst>
      <p:ext uri="{BB962C8B-B14F-4D97-AF65-F5344CB8AC3E}">
        <p14:creationId xmlns:p14="http://schemas.microsoft.com/office/powerpoint/2010/main" val="502828830"/>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Title"/>
          <p:cNvSpPr txBox="1">
            <a:spLocks noGrp="1"/>
          </p:cNvSpPr>
          <p:nvPr>
            <p:ph type="title"/>
          </p:nvPr>
        </p:nvSpPr>
        <p:spPr>
          <a:prstGeom prst="rect">
            <a:avLst/>
          </a:prstGeom>
        </p:spPr>
        <p:txBody>
          <a:bodyPr/>
          <a:lstStyle/>
          <a:p>
            <a:endParaRPr/>
          </a:p>
        </p:txBody>
      </p:sp>
      <p:sp>
        <p:nvSpPr>
          <p:cNvPr id="197" name="Slide Subtitle"/>
          <p:cNvSpPr txBox="1">
            <a:spLocks noGrp="1"/>
          </p:cNvSpPr>
          <p:nvPr>
            <p:ph type="body" idx="21"/>
          </p:nvPr>
        </p:nvSpPr>
        <p:spPr>
          <a:prstGeom prst="rect">
            <a:avLst/>
          </a:prstGeom>
        </p:spPr>
        <p:txBody>
          <a:bodyPr>
            <a:normAutofit/>
          </a:bodyPr>
          <a:lstStyle/>
          <a:p>
            <a:endParaRPr/>
          </a:p>
        </p:txBody>
      </p:sp>
      <p:sp>
        <p:nvSpPr>
          <p:cNvPr id="198" name="Slide bullet text"/>
          <p:cNvSpPr txBox="1">
            <a:spLocks noGrp="1"/>
          </p:cNvSpPr>
          <p:nvPr>
            <p:ph type="body" idx="1"/>
          </p:nvPr>
        </p:nvSpPr>
        <p:spPr>
          <a:prstGeom prst="rect">
            <a:avLst/>
          </a:prstGeom>
        </p:spPr>
        <p:txBody>
          <a:bodyPr/>
          <a:lstStyle/>
          <a:p>
            <a:endParaRPr/>
          </a:p>
        </p:txBody>
      </p:sp>
      <p:pic>
        <p:nvPicPr>
          <p:cNvPr id="8" name="Picture 7">
            <a:extLst>
              <a:ext uri="{FF2B5EF4-FFF2-40B4-BE49-F238E27FC236}">
                <a16:creationId xmlns:a16="http://schemas.microsoft.com/office/drawing/2014/main" id="{02DC061B-66CA-4F74-8B43-02EA9335F2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40036" y="12321442"/>
            <a:ext cx="3237464" cy="1010148"/>
          </a:xfrm>
          <a:prstGeom prst="rect">
            <a:avLst/>
          </a:prstGeom>
        </p:spPr>
      </p:pic>
      <p:pic>
        <p:nvPicPr>
          <p:cNvPr id="10" name="Picture 2" descr="9558f488-92e6-4ace-9175-47a51bd5691b@namprd13">
            <a:extLst>
              <a:ext uri="{FF2B5EF4-FFF2-40B4-BE49-F238E27FC236}">
                <a16:creationId xmlns:a16="http://schemas.microsoft.com/office/drawing/2014/main" id="{8EAA14A1-117D-4233-93AA-033C611FB2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46"/>
            <a:ext cx="24384000" cy="180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149109A-99DE-4A08-AFFE-0A83C0104986}"/>
              </a:ext>
            </a:extLst>
          </p:cNvPr>
          <p:cNvSpPr/>
          <p:nvPr/>
        </p:nvSpPr>
        <p:spPr>
          <a:xfrm>
            <a:off x="8161867" y="384410"/>
            <a:ext cx="15180734" cy="9171100"/>
          </a:xfrm>
          <a:prstGeom prst="rect">
            <a:avLst/>
          </a:prstGeom>
        </p:spPr>
        <p:txBody>
          <a:bodyPr wrap="square">
            <a:spAutoFit/>
          </a:bodyPr>
          <a:lstStyle/>
          <a:p>
            <a:pPr>
              <a:lnSpc>
                <a:spcPct val="107000"/>
              </a:lnSpc>
            </a:pPr>
            <a:r>
              <a:rPr lang="en-US" sz="34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2. Staff is already beyond capacity with existing parks, RLI and Riverwalk project</a:t>
            </a:r>
          </a:p>
          <a:p>
            <a:r>
              <a:rPr lang="en-US" sz="34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Operation staff do indeed have their hands full with our existing parks system. And the new park and Riverwalk will require additional effort. </a:t>
            </a:r>
          </a:p>
          <a:p>
            <a:r>
              <a:rPr lang="en-US" sz="34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I am confident that we will be able to ramp up our park management and public safety capacity to meet this new challenge. </a:t>
            </a:r>
          </a:p>
          <a:p>
            <a:r>
              <a:rPr lang="en-US" sz="34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This new contract will provide more than enough annual funding to bring on the staff necessary to manage the new park. These staff members would be available to assist in the existing parks, when needed. </a:t>
            </a:r>
          </a:p>
          <a:p>
            <a:r>
              <a:rPr lang="en-US" sz="34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In addition, a new park management contract will allow for the purchase of all of the equipment necessary to properly manage the new park. This equipment would be available for use in the existing parks system, when needed. </a:t>
            </a:r>
          </a:p>
        </p:txBody>
      </p:sp>
    </p:spTree>
    <p:extLst>
      <p:ext uri="{BB962C8B-B14F-4D97-AF65-F5344CB8AC3E}">
        <p14:creationId xmlns:p14="http://schemas.microsoft.com/office/powerpoint/2010/main" val="1424607405"/>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Title"/>
          <p:cNvSpPr txBox="1">
            <a:spLocks noGrp="1"/>
          </p:cNvSpPr>
          <p:nvPr>
            <p:ph type="title"/>
          </p:nvPr>
        </p:nvSpPr>
        <p:spPr>
          <a:prstGeom prst="rect">
            <a:avLst/>
          </a:prstGeom>
        </p:spPr>
        <p:txBody>
          <a:bodyPr/>
          <a:lstStyle/>
          <a:p>
            <a:endParaRPr/>
          </a:p>
        </p:txBody>
      </p:sp>
      <p:sp>
        <p:nvSpPr>
          <p:cNvPr id="197" name="Slide Subtitle"/>
          <p:cNvSpPr txBox="1">
            <a:spLocks noGrp="1"/>
          </p:cNvSpPr>
          <p:nvPr>
            <p:ph type="body" idx="21"/>
          </p:nvPr>
        </p:nvSpPr>
        <p:spPr>
          <a:prstGeom prst="rect">
            <a:avLst/>
          </a:prstGeom>
        </p:spPr>
        <p:txBody>
          <a:bodyPr>
            <a:normAutofit/>
          </a:bodyPr>
          <a:lstStyle/>
          <a:p>
            <a:endParaRPr/>
          </a:p>
        </p:txBody>
      </p:sp>
      <p:sp>
        <p:nvSpPr>
          <p:cNvPr id="198" name="Slide bullet text"/>
          <p:cNvSpPr txBox="1">
            <a:spLocks noGrp="1"/>
          </p:cNvSpPr>
          <p:nvPr>
            <p:ph type="body" idx="1"/>
          </p:nvPr>
        </p:nvSpPr>
        <p:spPr>
          <a:prstGeom prst="rect">
            <a:avLst/>
          </a:prstGeom>
        </p:spPr>
        <p:txBody>
          <a:bodyPr/>
          <a:lstStyle/>
          <a:p>
            <a:endParaRPr/>
          </a:p>
        </p:txBody>
      </p:sp>
      <p:pic>
        <p:nvPicPr>
          <p:cNvPr id="9" name="Picture 2" descr="9558f488-92e6-4ace-9175-47a51bd5691b@namprd13">
            <a:extLst>
              <a:ext uri="{FF2B5EF4-FFF2-40B4-BE49-F238E27FC236}">
                <a16:creationId xmlns:a16="http://schemas.microsoft.com/office/drawing/2014/main" id="{462B6A57-2DEE-4303-AE7C-62882A82A8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188"/>
            <a:ext cx="24384000" cy="180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02DC061B-66CA-4F74-8B43-02EA9335F2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40036" y="12321442"/>
            <a:ext cx="3237464" cy="1010148"/>
          </a:xfrm>
          <a:prstGeom prst="rect">
            <a:avLst/>
          </a:prstGeom>
        </p:spPr>
      </p:pic>
      <p:sp>
        <p:nvSpPr>
          <p:cNvPr id="2" name="Rectangle 1">
            <a:extLst>
              <a:ext uri="{FF2B5EF4-FFF2-40B4-BE49-F238E27FC236}">
                <a16:creationId xmlns:a16="http://schemas.microsoft.com/office/drawing/2014/main" id="{1149109A-99DE-4A08-AFFE-0A83C0104986}"/>
              </a:ext>
            </a:extLst>
          </p:cNvPr>
          <p:cNvSpPr/>
          <p:nvPr/>
        </p:nvSpPr>
        <p:spPr>
          <a:xfrm>
            <a:off x="8153650" y="1384269"/>
            <a:ext cx="15180734" cy="6232475"/>
          </a:xfrm>
          <a:prstGeom prst="rect">
            <a:avLst/>
          </a:prstGeom>
        </p:spPr>
        <p:txBody>
          <a:bodyPr wrap="square">
            <a:spAutoFit/>
          </a:bodyPr>
          <a:lstStyle/>
          <a:p>
            <a:pPr lvl="0"/>
            <a:r>
              <a:rPr lang="en-US" sz="40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3. Jurisdictional challenges of a Hartford park in Farmington and New Britain</a:t>
            </a:r>
          </a:p>
          <a:p>
            <a:r>
              <a:rPr lang="en-US" sz="40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I believe that municipal and state officials are committed to working through all of the jurisdictional challenges in advance of the signing of any MOU that would codify Riverfront’s involvement in a management contract. </a:t>
            </a:r>
          </a:p>
          <a:p>
            <a:r>
              <a:rPr lang="en-US" sz="40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Riverfront should require that Farmington and New Britain officials commit to providing municipal services where appropriate to allow for smooth operation of the new park. </a:t>
            </a:r>
            <a:endParaRPr lang="en-US" sz="9600" dirty="0"/>
          </a:p>
        </p:txBody>
      </p:sp>
    </p:spTree>
    <p:extLst>
      <p:ext uri="{BB962C8B-B14F-4D97-AF65-F5344CB8AC3E}">
        <p14:creationId xmlns:p14="http://schemas.microsoft.com/office/powerpoint/2010/main" val="470635120"/>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Title"/>
          <p:cNvSpPr txBox="1">
            <a:spLocks noGrp="1"/>
          </p:cNvSpPr>
          <p:nvPr>
            <p:ph type="title"/>
          </p:nvPr>
        </p:nvSpPr>
        <p:spPr>
          <a:prstGeom prst="rect">
            <a:avLst/>
          </a:prstGeom>
        </p:spPr>
        <p:txBody>
          <a:bodyPr/>
          <a:lstStyle/>
          <a:p>
            <a:endParaRPr/>
          </a:p>
        </p:txBody>
      </p:sp>
      <p:sp>
        <p:nvSpPr>
          <p:cNvPr id="197" name="Slide Subtitle"/>
          <p:cNvSpPr txBox="1">
            <a:spLocks noGrp="1"/>
          </p:cNvSpPr>
          <p:nvPr>
            <p:ph type="body" idx="21"/>
          </p:nvPr>
        </p:nvSpPr>
        <p:spPr>
          <a:prstGeom prst="rect">
            <a:avLst/>
          </a:prstGeom>
        </p:spPr>
        <p:txBody>
          <a:bodyPr>
            <a:normAutofit/>
          </a:bodyPr>
          <a:lstStyle/>
          <a:p>
            <a:endParaRPr/>
          </a:p>
        </p:txBody>
      </p:sp>
      <p:sp>
        <p:nvSpPr>
          <p:cNvPr id="198" name="Slide bullet text"/>
          <p:cNvSpPr txBox="1">
            <a:spLocks noGrp="1"/>
          </p:cNvSpPr>
          <p:nvPr>
            <p:ph type="body" idx="1"/>
          </p:nvPr>
        </p:nvSpPr>
        <p:spPr>
          <a:prstGeom prst="rect">
            <a:avLst/>
          </a:prstGeom>
        </p:spPr>
        <p:txBody>
          <a:bodyPr/>
          <a:lstStyle/>
          <a:p>
            <a:endParaRPr/>
          </a:p>
        </p:txBody>
      </p:sp>
      <p:pic>
        <p:nvPicPr>
          <p:cNvPr id="9" name="Picture 2" descr="9558f488-92e6-4ace-9175-47a51bd5691b@namprd13">
            <a:extLst>
              <a:ext uri="{FF2B5EF4-FFF2-40B4-BE49-F238E27FC236}">
                <a16:creationId xmlns:a16="http://schemas.microsoft.com/office/drawing/2014/main" id="{462B6A57-2DEE-4303-AE7C-62882A82A8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384000" cy="180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02DC061B-66CA-4F74-8B43-02EA9335F2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40036" y="12321442"/>
            <a:ext cx="3237464" cy="1010148"/>
          </a:xfrm>
          <a:prstGeom prst="rect">
            <a:avLst/>
          </a:prstGeom>
        </p:spPr>
      </p:pic>
      <p:sp>
        <p:nvSpPr>
          <p:cNvPr id="2" name="Rectangle 1">
            <a:extLst>
              <a:ext uri="{FF2B5EF4-FFF2-40B4-BE49-F238E27FC236}">
                <a16:creationId xmlns:a16="http://schemas.microsoft.com/office/drawing/2014/main" id="{1149109A-99DE-4A08-AFFE-0A83C0104986}"/>
              </a:ext>
            </a:extLst>
          </p:cNvPr>
          <p:cNvSpPr/>
          <p:nvPr/>
        </p:nvSpPr>
        <p:spPr>
          <a:xfrm>
            <a:off x="7221320" y="1211484"/>
            <a:ext cx="15180734" cy="7423764"/>
          </a:xfrm>
          <a:prstGeom prst="rect">
            <a:avLst/>
          </a:prstGeom>
        </p:spPr>
        <p:txBody>
          <a:bodyPr wrap="square">
            <a:spAutoFit/>
          </a:bodyPr>
          <a:lstStyle/>
          <a:p>
            <a:r>
              <a:rPr lang="en-US" sz="40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4</a:t>
            </a:r>
            <a:r>
              <a:rPr lang="en-US" sz="36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 This </a:t>
            </a:r>
            <a:r>
              <a:rPr lang="en-US" sz="3600" b="1" i="1" dirty="0" err="1">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Batterson</a:t>
            </a:r>
            <a:r>
              <a:rPr lang="en-US" sz="36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 Park thing has been contentious for years and these three municipalities haven’t really gotten along </a:t>
            </a:r>
          </a:p>
          <a:p>
            <a:r>
              <a:rPr lang="en-US" sz="36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Riverfront Recapture already has the trust and respect of the City of Hartford as a long-time management partner. Riverfront has the opportunity to provide professional park management services and earn the trust and respect of Farmington and New Britain. </a:t>
            </a:r>
          </a:p>
          <a:p>
            <a:r>
              <a:rPr lang="en-US" sz="36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Our reputation proceeds us. I have had many positive conversations with municipal and state officials from each town. They believe that Riverfront Recapture is uniquely positioned to bring some stability to this project.</a:t>
            </a:r>
          </a:p>
          <a:p>
            <a:pPr>
              <a:lnSpc>
                <a:spcPct val="107000"/>
              </a:lnSpc>
            </a:pPr>
            <a:r>
              <a:rPr lang="en-US" sz="36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Everyone seems to be ‘committed to a solution’. </a:t>
            </a:r>
          </a:p>
        </p:txBody>
      </p:sp>
    </p:spTree>
    <p:extLst>
      <p:ext uri="{BB962C8B-B14F-4D97-AF65-F5344CB8AC3E}">
        <p14:creationId xmlns:p14="http://schemas.microsoft.com/office/powerpoint/2010/main" val="1608343768"/>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4B43B4-F4A2-4184-80F9-305CBED41853}"/>
              </a:ext>
            </a:extLst>
          </p:cNvPr>
          <p:cNvPicPr>
            <a:picLocks noChangeAspect="1"/>
          </p:cNvPicPr>
          <p:nvPr/>
        </p:nvPicPr>
        <p:blipFill>
          <a:blip r:embed="rId2"/>
          <a:stretch>
            <a:fillRect/>
          </a:stretch>
        </p:blipFill>
        <p:spPr>
          <a:xfrm>
            <a:off x="0" y="-31088"/>
            <a:ext cx="26215376" cy="13747088"/>
          </a:xfrm>
          <a:prstGeom prst="rect">
            <a:avLst/>
          </a:prstGeom>
        </p:spPr>
      </p:pic>
    </p:spTree>
    <p:extLst>
      <p:ext uri="{BB962C8B-B14F-4D97-AF65-F5344CB8AC3E}">
        <p14:creationId xmlns:p14="http://schemas.microsoft.com/office/powerpoint/2010/main" val="272350913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BAEB74-0392-4D58-B01A-25C38E8F2D45}"/>
              </a:ext>
            </a:extLst>
          </p:cNvPr>
          <p:cNvPicPr>
            <a:picLocks noChangeAspect="1"/>
          </p:cNvPicPr>
          <p:nvPr/>
        </p:nvPicPr>
        <p:blipFill>
          <a:blip r:embed="rId2"/>
          <a:stretch>
            <a:fillRect/>
          </a:stretch>
        </p:blipFill>
        <p:spPr>
          <a:xfrm>
            <a:off x="-1" y="-138550"/>
            <a:ext cx="24400622" cy="14131636"/>
          </a:xfrm>
          <a:prstGeom prst="rect">
            <a:avLst/>
          </a:prstGeom>
        </p:spPr>
      </p:pic>
    </p:spTree>
    <p:extLst>
      <p:ext uri="{BB962C8B-B14F-4D97-AF65-F5344CB8AC3E}">
        <p14:creationId xmlns:p14="http://schemas.microsoft.com/office/powerpoint/2010/main" val="288092374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Title"/>
          <p:cNvSpPr txBox="1">
            <a:spLocks noGrp="1"/>
          </p:cNvSpPr>
          <p:nvPr>
            <p:ph type="title"/>
          </p:nvPr>
        </p:nvSpPr>
        <p:spPr>
          <a:prstGeom prst="rect">
            <a:avLst/>
          </a:prstGeom>
        </p:spPr>
        <p:txBody>
          <a:bodyPr/>
          <a:lstStyle/>
          <a:p>
            <a:endParaRPr/>
          </a:p>
        </p:txBody>
      </p:sp>
      <p:sp>
        <p:nvSpPr>
          <p:cNvPr id="197" name="Slide Subtitle"/>
          <p:cNvSpPr txBox="1">
            <a:spLocks noGrp="1"/>
          </p:cNvSpPr>
          <p:nvPr>
            <p:ph type="body" idx="21"/>
          </p:nvPr>
        </p:nvSpPr>
        <p:spPr>
          <a:prstGeom prst="rect">
            <a:avLst/>
          </a:prstGeom>
        </p:spPr>
        <p:txBody>
          <a:bodyPr>
            <a:normAutofit/>
          </a:bodyPr>
          <a:lstStyle/>
          <a:p>
            <a:endParaRPr/>
          </a:p>
        </p:txBody>
      </p:sp>
      <p:sp>
        <p:nvSpPr>
          <p:cNvPr id="198" name="Slide bullet text"/>
          <p:cNvSpPr txBox="1">
            <a:spLocks noGrp="1"/>
          </p:cNvSpPr>
          <p:nvPr>
            <p:ph type="body" idx="1"/>
          </p:nvPr>
        </p:nvSpPr>
        <p:spPr>
          <a:prstGeom prst="rect">
            <a:avLst/>
          </a:prstGeom>
        </p:spPr>
        <p:txBody>
          <a:bodyPr/>
          <a:lstStyle/>
          <a:p>
            <a:endParaRPr/>
          </a:p>
        </p:txBody>
      </p:sp>
      <p:pic>
        <p:nvPicPr>
          <p:cNvPr id="9" name="Picture 2" descr="9558f488-92e6-4ace-9175-47a51bd5691b@namprd13">
            <a:extLst>
              <a:ext uri="{FF2B5EF4-FFF2-40B4-BE49-F238E27FC236}">
                <a16:creationId xmlns:a16="http://schemas.microsoft.com/office/drawing/2014/main" id="{462B6A57-2DEE-4303-AE7C-62882A82A8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188"/>
            <a:ext cx="24384000" cy="180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02DC061B-66CA-4F74-8B43-02EA9335F2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40036" y="12321442"/>
            <a:ext cx="3237464" cy="1010148"/>
          </a:xfrm>
          <a:prstGeom prst="rect">
            <a:avLst/>
          </a:prstGeom>
        </p:spPr>
      </p:pic>
      <p:sp>
        <p:nvSpPr>
          <p:cNvPr id="11" name="TextBox 10">
            <a:extLst>
              <a:ext uri="{FF2B5EF4-FFF2-40B4-BE49-F238E27FC236}">
                <a16:creationId xmlns:a16="http://schemas.microsoft.com/office/drawing/2014/main" id="{2F13D292-5FED-4186-9BEE-B12A38D7D716}"/>
              </a:ext>
            </a:extLst>
          </p:cNvPr>
          <p:cNvSpPr txBox="1"/>
          <p:nvPr/>
        </p:nvSpPr>
        <p:spPr>
          <a:xfrm>
            <a:off x="7158255" y="372869"/>
            <a:ext cx="16472710" cy="95805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44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Brief recap:</a:t>
            </a:r>
          </a:p>
          <a:p>
            <a:r>
              <a:rPr lang="en-US" sz="40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State DEEP completed a study of </a:t>
            </a:r>
            <a:r>
              <a:rPr lang="en-US" sz="4000" b="1" i="1" dirty="0" err="1">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Batterson</a:t>
            </a:r>
            <a:r>
              <a:rPr lang="en-US" sz="40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 Park in early 2024 which ultimately recommended that the city-owned park be managed through a public-private partnership. </a:t>
            </a:r>
          </a:p>
          <a:p>
            <a:r>
              <a:rPr lang="en-US" sz="40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The State Legislature passed a bill in May 2024 that included language that enables State DEEP to enter into an MOU with the City of Hartford and Riverfront Recapture for the management of </a:t>
            </a:r>
            <a:r>
              <a:rPr lang="en-US" sz="4000" b="1" i="1" dirty="0" err="1">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Batterson</a:t>
            </a:r>
            <a:r>
              <a:rPr lang="en-US" sz="40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 Park.</a:t>
            </a:r>
          </a:p>
          <a:p>
            <a:r>
              <a:rPr lang="en-US" sz="40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The legislation increases the Passport to Parks fund and allows for dollars from this fund to cover the maintenance of a restored </a:t>
            </a:r>
            <a:r>
              <a:rPr lang="en-US" sz="4000" b="1" i="1" dirty="0" err="1">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Batterson</a:t>
            </a:r>
            <a:r>
              <a:rPr lang="en-US" sz="40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 Park. </a:t>
            </a:r>
          </a:p>
          <a:p>
            <a:r>
              <a:rPr lang="en-US" sz="3200" dirty="0">
                <a:solidFill>
                  <a:schemeClr val="bg1"/>
                </a:solidFill>
                <a:latin typeface="Bahnschrift" panose="020B0502040204020203" pitchFamily="34" charset="0"/>
              </a:rPr>
              <a:t> </a:t>
            </a:r>
          </a:p>
        </p:txBody>
      </p:sp>
    </p:spTree>
    <p:extLst>
      <p:ext uri="{BB962C8B-B14F-4D97-AF65-F5344CB8AC3E}">
        <p14:creationId xmlns:p14="http://schemas.microsoft.com/office/powerpoint/2010/main" val="94374244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Title"/>
          <p:cNvSpPr txBox="1">
            <a:spLocks noGrp="1"/>
          </p:cNvSpPr>
          <p:nvPr>
            <p:ph type="title"/>
          </p:nvPr>
        </p:nvSpPr>
        <p:spPr>
          <a:prstGeom prst="rect">
            <a:avLst/>
          </a:prstGeom>
        </p:spPr>
        <p:txBody>
          <a:bodyPr/>
          <a:lstStyle/>
          <a:p>
            <a:endParaRPr/>
          </a:p>
        </p:txBody>
      </p:sp>
      <p:sp>
        <p:nvSpPr>
          <p:cNvPr id="197" name="Slide Subtitle"/>
          <p:cNvSpPr txBox="1">
            <a:spLocks noGrp="1"/>
          </p:cNvSpPr>
          <p:nvPr>
            <p:ph type="body" idx="21"/>
          </p:nvPr>
        </p:nvSpPr>
        <p:spPr>
          <a:prstGeom prst="rect">
            <a:avLst/>
          </a:prstGeom>
        </p:spPr>
        <p:txBody>
          <a:bodyPr>
            <a:normAutofit/>
          </a:bodyPr>
          <a:lstStyle/>
          <a:p>
            <a:endParaRPr/>
          </a:p>
        </p:txBody>
      </p:sp>
      <p:sp>
        <p:nvSpPr>
          <p:cNvPr id="198" name="Slide bullet text"/>
          <p:cNvSpPr txBox="1">
            <a:spLocks noGrp="1"/>
          </p:cNvSpPr>
          <p:nvPr>
            <p:ph type="body" idx="1"/>
          </p:nvPr>
        </p:nvSpPr>
        <p:spPr>
          <a:prstGeom prst="rect">
            <a:avLst/>
          </a:prstGeom>
        </p:spPr>
        <p:txBody>
          <a:bodyPr/>
          <a:lstStyle/>
          <a:p>
            <a:endParaRPr/>
          </a:p>
        </p:txBody>
      </p:sp>
      <p:pic>
        <p:nvPicPr>
          <p:cNvPr id="9" name="Picture 2" descr="9558f488-92e6-4ace-9175-47a51bd5691b@namprd13">
            <a:extLst>
              <a:ext uri="{FF2B5EF4-FFF2-40B4-BE49-F238E27FC236}">
                <a16:creationId xmlns:a16="http://schemas.microsoft.com/office/drawing/2014/main" id="{462B6A57-2DEE-4303-AE7C-62882A82A8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188"/>
            <a:ext cx="24384000" cy="180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02DC061B-66CA-4F74-8B43-02EA9335F2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40036" y="12321442"/>
            <a:ext cx="3237464" cy="1010148"/>
          </a:xfrm>
          <a:prstGeom prst="rect">
            <a:avLst/>
          </a:prstGeom>
        </p:spPr>
      </p:pic>
      <p:sp>
        <p:nvSpPr>
          <p:cNvPr id="10" name="TextBox 9">
            <a:extLst>
              <a:ext uri="{FF2B5EF4-FFF2-40B4-BE49-F238E27FC236}">
                <a16:creationId xmlns:a16="http://schemas.microsoft.com/office/drawing/2014/main" id="{B81A9A1A-731D-4959-9585-94F6EE56B40B}"/>
              </a:ext>
            </a:extLst>
          </p:cNvPr>
          <p:cNvSpPr txBox="1"/>
          <p:nvPr/>
        </p:nvSpPr>
        <p:spPr>
          <a:xfrm>
            <a:off x="6574865" y="384410"/>
            <a:ext cx="16930593" cy="85279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40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Since May of 2024: </a:t>
            </a:r>
          </a:p>
          <a:p>
            <a:r>
              <a:rPr lang="en-US" sz="40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The City has worked closely with their construction manager, landscape architect and Riverfront to revise the park design. (Riverfront is a paid subconsultant to CSG.)</a:t>
            </a:r>
          </a:p>
          <a:p>
            <a:r>
              <a:rPr lang="en-US" sz="40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Weekly project meetings have been held with the goal of opening a renovated </a:t>
            </a:r>
            <a:r>
              <a:rPr lang="en-US" sz="4000" b="1" i="1" dirty="0" err="1">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Batterson</a:t>
            </a:r>
            <a:r>
              <a:rPr lang="en-US" sz="40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 Park in early Fall 2025. </a:t>
            </a:r>
          </a:p>
          <a:p>
            <a:r>
              <a:rPr lang="en-US" sz="40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Riverfront has offered advice on park design that will allow for efficient maintenance, public safety and operations.</a:t>
            </a:r>
          </a:p>
          <a:p>
            <a:r>
              <a:rPr lang="en-US" sz="40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Riverfront has also provided counsel on what programs, events and activities could take place in the new park.</a:t>
            </a:r>
          </a:p>
        </p:txBody>
      </p:sp>
    </p:spTree>
    <p:extLst>
      <p:ext uri="{BB962C8B-B14F-4D97-AF65-F5344CB8AC3E}">
        <p14:creationId xmlns:p14="http://schemas.microsoft.com/office/powerpoint/2010/main" val="254284391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Title"/>
          <p:cNvSpPr txBox="1">
            <a:spLocks noGrp="1"/>
          </p:cNvSpPr>
          <p:nvPr>
            <p:ph type="title"/>
          </p:nvPr>
        </p:nvSpPr>
        <p:spPr>
          <a:prstGeom prst="rect">
            <a:avLst/>
          </a:prstGeom>
        </p:spPr>
        <p:txBody>
          <a:bodyPr/>
          <a:lstStyle/>
          <a:p>
            <a:endParaRPr/>
          </a:p>
        </p:txBody>
      </p:sp>
      <p:sp>
        <p:nvSpPr>
          <p:cNvPr id="197" name="Slide Subtitle"/>
          <p:cNvSpPr txBox="1">
            <a:spLocks noGrp="1"/>
          </p:cNvSpPr>
          <p:nvPr>
            <p:ph type="body" idx="21"/>
          </p:nvPr>
        </p:nvSpPr>
        <p:spPr>
          <a:prstGeom prst="rect">
            <a:avLst/>
          </a:prstGeom>
        </p:spPr>
        <p:txBody>
          <a:bodyPr/>
          <a:lstStyle/>
          <a:p>
            <a:endParaRPr/>
          </a:p>
        </p:txBody>
      </p:sp>
      <p:sp>
        <p:nvSpPr>
          <p:cNvPr id="198" name="Slide bullet text"/>
          <p:cNvSpPr txBox="1">
            <a:spLocks noGrp="1"/>
          </p:cNvSpPr>
          <p:nvPr>
            <p:ph type="body" idx="1"/>
          </p:nvPr>
        </p:nvSpPr>
        <p:spPr>
          <a:prstGeom prst="rect">
            <a:avLst/>
          </a:prstGeom>
        </p:spPr>
        <p:txBody>
          <a:bodyPr/>
          <a:lstStyle/>
          <a:p>
            <a:endParaRPr/>
          </a:p>
        </p:txBody>
      </p:sp>
      <p:pic>
        <p:nvPicPr>
          <p:cNvPr id="9" name="Picture 2" descr="9558f488-92e6-4ace-9175-47a51bd5691b@namprd13">
            <a:extLst>
              <a:ext uri="{FF2B5EF4-FFF2-40B4-BE49-F238E27FC236}">
                <a16:creationId xmlns:a16="http://schemas.microsoft.com/office/drawing/2014/main" id="{462B6A57-2DEE-4303-AE7C-62882A82A8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6942"/>
            <a:ext cx="24384000" cy="18018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02DC061B-66CA-4F74-8B43-02EA9335F2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40037" y="11626353"/>
            <a:ext cx="3237463" cy="1010147"/>
          </a:xfrm>
          <a:prstGeom prst="rect">
            <a:avLst/>
          </a:prstGeom>
        </p:spPr>
      </p:pic>
      <p:sp>
        <p:nvSpPr>
          <p:cNvPr id="4" name="TextBox 3">
            <a:extLst>
              <a:ext uri="{FF2B5EF4-FFF2-40B4-BE49-F238E27FC236}">
                <a16:creationId xmlns:a16="http://schemas.microsoft.com/office/drawing/2014/main" id="{51E627BC-5365-4141-97B8-0CB1EC643025}"/>
              </a:ext>
            </a:extLst>
          </p:cNvPr>
          <p:cNvSpPr txBox="1"/>
          <p:nvPr/>
        </p:nvSpPr>
        <p:spPr>
          <a:xfrm>
            <a:off x="7135906" y="1006982"/>
            <a:ext cx="16441271" cy="69198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ct val="100000"/>
              </a:lnSpc>
            </a:pPr>
            <a:r>
              <a:rPr lang="en-US"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In September of 2024, Riverfront’s </a:t>
            </a:r>
            <a:r>
              <a:rPr lang="en-US" b="1" i="1" dirty="0" err="1">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Batterson</a:t>
            </a:r>
            <a:r>
              <a:rPr lang="en-US"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 Park Subcommittee made the following recommendation to the Executive Committee: </a:t>
            </a:r>
          </a:p>
          <a:p>
            <a:pPr>
              <a:lnSpc>
                <a:spcPct val="100000"/>
              </a:lnSpc>
            </a:pPr>
            <a:r>
              <a:rPr lang="en-US" sz="44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The </a:t>
            </a:r>
            <a:r>
              <a:rPr lang="en-US" sz="4400" b="1" i="1" dirty="0" err="1">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Batterson</a:t>
            </a:r>
            <a:r>
              <a:rPr lang="en-US" sz="44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 Park Subcommittee recommends to the Executive Committee that the organization continue to pursue the </a:t>
            </a:r>
            <a:r>
              <a:rPr lang="en-US" sz="4400" b="1" i="1" dirty="0" err="1">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Batterson</a:t>
            </a:r>
            <a:r>
              <a:rPr lang="en-US" sz="44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 Park management opportunity and engage City and State officials in negotiating a draft memorandum of understanding. </a:t>
            </a:r>
            <a:r>
              <a:rPr lang="en-US" i="1" dirty="0">
                <a:solidFill>
                  <a:schemeClr val="tx1">
                    <a:lumMod val="75000"/>
                    <a:lumOff val="25000"/>
                  </a:schemeClr>
                </a:solidFill>
                <a:latin typeface="Abadi" panose="020B0604020104020204" pitchFamily="34" charset="0"/>
              </a:rPr>
              <a:t> </a:t>
            </a:r>
          </a:p>
        </p:txBody>
      </p:sp>
    </p:spTree>
    <p:extLst>
      <p:ext uri="{BB962C8B-B14F-4D97-AF65-F5344CB8AC3E}">
        <p14:creationId xmlns:p14="http://schemas.microsoft.com/office/powerpoint/2010/main" val="259044980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Title"/>
          <p:cNvSpPr txBox="1">
            <a:spLocks noGrp="1"/>
          </p:cNvSpPr>
          <p:nvPr>
            <p:ph type="title"/>
          </p:nvPr>
        </p:nvSpPr>
        <p:spPr>
          <a:prstGeom prst="rect">
            <a:avLst/>
          </a:prstGeom>
        </p:spPr>
        <p:txBody>
          <a:bodyPr/>
          <a:lstStyle/>
          <a:p>
            <a:endParaRPr/>
          </a:p>
        </p:txBody>
      </p:sp>
      <p:sp>
        <p:nvSpPr>
          <p:cNvPr id="197" name="Slide Subtitle"/>
          <p:cNvSpPr txBox="1">
            <a:spLocks noGrp="1"/>
          </p:cNvSpPr>
          <p:nvPr>
            <p:ph type="body" idx="21"/>
          </p:nvPr>
        </p:nvSpPr>
        <p:spPr>
          <a:prstGeom prst="rect">
            <a:avLst/>
          </a:prstGeom>
        </p:spPr>
        <p:txBody>
          <a:bodyPr/>
          <a:lstStyle/>
          <a:p>
            <a:endParaRPr/>
          </a:p>
        </p:txBody>
      </p:sp>
      <p:sp>
        <p:nvSpPr>
          <p:cNvPr id="198" name="Slide bullet text"/>
          <p:cNvSpPr txBox="1">
            <a:spLocks noGrp="1"/>
          </p:cNvSpPr>
          <p:nvPr>
            <p:ph type="body" idx="1"/>
          </p:nvPr>
        </p:nvSpPr>
        <p:spPr>
          <a:prstGeom prst="rect">
            <a:avLst/>
          </a:prstGeom>
        </p:spPr>
        <p:txBody>
          <a:bodyPr/>
          <a:lstStyle/>
          <a:p>
            <a:endParaRPr/>
          </a:p>
        </p:txBody>
      </p:sp>
      <p:pic>
        <p:nvPicPr>
          <p:cNvPr id="9" name="Picture 2" descr="9558f488-92e6-4ace-9175-47a51bd5691b@namprd13">
            <a:extLst>
              <a:ext uri="{FF2B5EF4-FFF2-40B4-BE49-F238E27FC236}">
                <a16:creationId xmlns:a16="http://schemas.microsoft.com/office/drawing/2014/main" id="{462B6A57-2DEE-4303-AE7C-62882A82A8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6942"/>
            <a:ext cx="24384000" cy="18018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02DC061B-66CA-4F74-8B43-02EA9335F2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40037" y="11626353"/>
            <a:ext cx="3237463" cy="1010147"/>
          </a:xfrm>
          <a:prstGeom prst="rect">
            <a:avLst/>
          </a:prstGeom>
        </p:spPr>
      </p:pic>
      <p:sp>
        <p:nvSpPr>
          <p:cNvPr id="4" name="TextBox 3">
            <a:extLst>
              <a:ext uri="{FF2B5EF4-FFF2-40B4-BE49-F238E27FC236}">
                <a16:creationId xmlns:a16="http://schemas.microsoft.com/office/drawing/2014/main" id="{51E627BC-5365-4141-97B8-0CB1EC643025}"/>
              </a:ext>
            </a:extLst>
          </p:cNvPr>
          <p:cNvSpPr txBox="1"/>
          <p:nvPr/>
        </p:nvSpPr>
        <p:spPr>
          <a:xfrm>
            <a:off x="7064189" y="2191792"/>
            <a:ext cx="16441271" cy="3172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ct val="100000"/>
              </a:lnSpc>
            </a:pPr>
            <a:r>
              <a:rPr lang="en-US" sz="54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Riverfront’s Executive Committee accepted the recommendation of this subcommittee at their September 2024 meeting. </a:t>
            </a:r>
          </a:p>
        </p:txBody>
      </p:sp>
    </p:spTree>
    <p:extLst>
      <p:ext uri="{BB962C8B-B14F-4D97-AF65-F5344CB8AC3E}">
        <p14:creationId xmlns:p14="http://schemas.microsoft.com/office/powerpoint/2010/main" val="16071732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Title"/>
          <p:cNvSpPr txBox="1">
            <a:spLocks noGrp="1"/>
          </p:cNvSpPr>
          <p:nvPr>
            <p:ph type="title"/>
          </p:nvPr>
        </p:nvSpPr>
        <p:spPr>
          <a:prstGeom prst="rect">
            <a:avLst/>
          </a:prstGeom>
        </p:spPr>
        <p:txBody>
          <a:bodyPr/>
          <a:lstStyle/>
          <a:p>
            <a:endParaRPr/>
          </a:p>
        </p:txBody>
      </p:sp>
      <p:sp>
        <p:nvSpPr>
          <p:cNvPr id="197" name="Slide Subtitle"/>
          <p:cNvSpPr txBox="1">
            <a:spLocks noGrp="1"/>
          </p:cNvSpPr>
          <p:nvPr>
            <p:ph type="body" idx="21"/>
          </p:nvPr>
        </p:nvSpPr>
        <p:spPr>
          <a:prstGeom prst="rect">
            <a:avLst/>
          </a:prstGeom>
        </p:spPr>
        <p:txBody>
          <a:bodyPr>
            <a:normAutofit/>
          </a:bodyPr>
          <a:lstStyle/>
          <a:p>
            <a:endParaRPr/>
          </a:p>
        </p:txBody>
      </p:sp>
      <p:sp>
        <p:nvSpPr>
          <p:cNvPr id="198" name="Slide bullet text"/>
          <p:cNvSpPr txBox="1">
            <a:spLocks noGrp="1"/>
          </p:cNvSpPr>
          <p:nvPr>
            <p:ph type="body" idx="1"/>
          </p:nvPr>
        </p:nvSpPr>
        <p:spPr>
          <a:prstGeom prst="rect">
            <a:avLst/>
          </a:prstGeom>
        </p:spPr>
        <p:txBody>
          <a:bodyPr/>
          <a:lstStyle/>
          <a:p>
            <a:endParaRPr/>
          </a:p>
        </p:txBody>
      </p:sp>
      <p:pic>
        <p:nvPicPr>
          <p:cNvPr id="9" name="Picture 2" descr="9558f488-92e6-4ace-9175-47a51bd5691b@namprd13">
            <a:extLst>
              <a:ext uri="{FF2B5EF4-FFF2-40B4-BE49-F238E27FC236}">
                <a16:creationId xmlns:a16="http://schemas.microsoft.com/office/drawing/2014/main" id="{462B6A57-2DEE-4303-AE7C-62882A82A8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188"/>
            <a:ext cx="24384000" cy="180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02DC061B-66CA-4F74-8B43-02EA9335F2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40036" y="12321442"/>
            <a:ext cx="3237464" cy="1010148"/>
          </a:xfrm>
          <a:prstGeom prst="rect">
            <a:avLst/>
          </a:prstGeom>
        </p:spPr>
      </p:pic>
      <p:sp>
        <p:nvSpPr>
          <p:cNvPr id="11" name="TextBox 10">
            <a:extLst>
              <a:ext uri="{FF2B5EF4-FFF2-40B4-BE49-F238E27FC236}">
                <a16:creationId xmlns:a16="http://schemas.microsoft.com/office/drawing/2014/main" id="{2F13D292-5FED-4186-9BEE-B12A38D7D716}"/>
              </a:ext>
            </a:extLst>
          </p:cNvPr>
          <p:cNvSpPr txBox="1"/>
          <p:nvPr/>
        </p:nvSpPr>
        <p:spPr>
          <a:xfrm>
            <a:off x="6581772" y="147740"/>
            <a:ext cx="16726463" cy="99776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44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Within the last couple of months:</a:t>
            </a:r>
          </a:p>
          <a:p>
            <a:r>
              <a:rPr lang="en-US" sz="40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The City has received all of the required approvals State and municipal approvals to move the project forward.</a:t>
            </a:r>
          </a:p>
          <a:p>
            <a:r>
              <a:rPr lang="en-US" sz="40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The City has engaged </a:t>
            </a:r>
            <a:r>
              <a:rPr lang="en-US" sz="4000" b="1" i="1" dirty="0" err="1">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Millenium</a:t>
            </a:r>
            <a:r>
              <a:rPr lang="en-US" sz="40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 Builders through CRCOG’s EZIQC program.</a:t>
            </a:r>
          </a:p>
          <a:p>
            <a:r>
              <a:rPr lang="en-US" sz="40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Construction documents have been finalized. </a:t>
            </a:r>
          </a:p>
          <a:p>
            <a:pPr>
              <a:lnSpc>
                <a:spcPct val="100000"/>
              </a:lnSpc>
            </a:pPr>
            <a:r>
              <a:rPr lang="en-US" sz="40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Other state and federal approvals have been applied for and received. </a:t>
            </a:r>
          </a:p>
          <a:p>
            <a:pPr>
              <a:lnSpc>
                <a:spcPct val="100000"/>
              </a:lnSpc>
            </a:pPr>
            <a:r>
              <a:rPr lang="en-US" sz="40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A revised design was completed by the project team. </a:t>
            </a:r>
          </a:p>
          <a:p>
            <a:r>
              <a:rPr lang="en-US" sz="4400" b="1" i="1" dirty="0">
                <a:solidFill>
                  <a:schemeClr val="bg1"/>
                </a:solidFill>
                <a:effectLst>
                  <a:glow rad="127000">
                    <a:schemeClr val="tx1">
                      <a:alpha val="40000"/>
                    </a:schemeClr>
                  </a:glow>
                </a:effectLst>
                <a:latin typeface="Avenir Next LT Pro" panose="020B0504020202020204" pitchFamily="34" charset="0"/>
                <a:ea typeface="Ebrima" panose="02000000000000000000" pitchFamily="2" charset="0"/>
                <a:cs typeface="Ebrima" panose="02000000000000000000" pitchFamily="2" charset="0"/>
              </a:rPr>
              <a:t> </a:t>
            </a:r>
          </a:p>
        </p:txBody>
      </p:sp>
    </p:spTree>
    <p:extLst>
      <p:ext uri="{BB962C8B-B14F-4D97-AF65-F5344CB8AC3E}">
        <p14:creationId xmlns:p14="http://schemas.microsoft.com/office/powerpoint/2010/main" val="765224801"/>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1817</TotalTime>
  <Words>2024</Words>
  <Application>Microsoft Office PowerPoint</Application>
  <PresentationFormat>Custom</PresentationFormat>
  <Paragraphs>105</Paragraphs>
  <Slides>37</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Abadi</vt:lpstr>
      <vt:lpstr>Arial</vt:lpstr>
      <vt:lpstr>Avenir Next LT Pro</vt:lpstr>
      <vt:lpstr>Bahnschrift</vt:lpstr>
      <vt:lpstr>Calibri</vt:lpstr>
      <vt:lpstr>Ebrima</vt:lpstr>
      <vt:lpstr>Gotham HTF Bold</vt:lpstr>
      <vt:lpstr>Helvetica Neue</vt:lpstr>
      <vt:lpstr>Helvetica Neue Medium</vt:lpstr>
      <vt:lpstr>Times New Roman</vt:lpstr>
      <vt:lpstr>21_BasicWhite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Zaleski</dc:creator>
  <cp:lastModifiedBy>Mike Zaleski</cp:lastModifiedBy>
  <cp:revision>101</cp:revision>
  <dcterms:modified xsi:type="dcterms:W3CDTF">2025-03-03T21:53:54Z</dcterms:modified>
</cp:coreProperties>
</file>